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Atkinson Hyperlegible" panose="02020500000000000000" charset="0"/>
      <p:regular r:id="rId23"/>
      <p:bold r:id="rId24"/>
      <p:italic r:id="rId25"/>
      <p:boldItalic r:id="rId26"/>
    </p:embeddedFont>
    <p:embeddedFont>
      <p:font typeface="Prompt" panose="00000500000000000000" pitchFamily="2" charset="-34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80742A-CA48-4AA5-9EE3-001D83042C4C}">
  <a:tblStyle styleId="{0480742A-CA48-4AA5-9EE3-001D83042C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38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g21efaf74a57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0" name="Google Shape;3100;g21efaf74a57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g21efaf74a5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" name="Google Shape;3109;g21efaf74a5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g21efaf74a5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6" name="Google Shape;3116;g21efaf74a5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21efaf74a57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21efaf74a57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21efaf74a57_4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21efaf74a57_4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21efaf74a57_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" name="Google Shape;3144;g21efaf74a57_4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21efaf74a57_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21efaf74a57_4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21efd1be303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21efd1be303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g21efd1be303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4" name="Google Shape;3174;g21efd1be303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100c1b3b862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100c1b3b862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21efd1be3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21efd1be30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21efd1be303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21efd1be303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g21efd1be30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2" name="Google Shape;3002;g21efd1be30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21efd1be30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21efd1be30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21efd1be30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21efd1be30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10061d53f3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10061d53f3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10061d53f30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10061d53f30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21efaf74a57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21efaf74a57_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21efaf74a57_4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" name="Google Shape;3091;g21efaf74a57_4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7" name="Google Shape;27;p2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" name="Google Shape;28;p2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" name="Google Shape;29;p2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0" name="Google Shape;30;p2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1" name="Google Shape;31;p2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2" name="Google Shape;32;p2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3" name="Google Shape;33;p2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" name="Google Shape;34;p2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" name="Google Shape;35;p2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" name="Google Shape;36;p2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7" name="Google Shape;37;p2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8" name="Google Shape;38;p2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9" name="Google Shape;39;p2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0" name="Google Shape;40;p2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41" name="Google Shape;41;p2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42" name="Google Shape;42;p2"/>
          <p:cNvSpPr txBox="1">
            <a:spLocks noGrp="1"/>
          </p:cNvSpPr>
          <p:nvPr>
            <p:ph type="ctrTitle"/>
          </p:nvPr>
        </p:nvSpPr>
        <p:spPr>
          <a:xfrm>
            <a:off x="987750" y="1681525"/>
            <a:ext cx="7168500" cy="15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2392500" y="349750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228650" y="-992650"/>
            <a:ext cx="2738700" cy="273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8013151" y="-208149"/>
            <a:ext cx="1169700" cy="116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2"/>
          <p:cNvGrpSpPr/>
          <p:nvPr/>
        </p:nvGrpSpPr>
        <p:grpSpPr>
          <a:xfrm>
            <a:off x="457200" y="457200"/>
            <a:ext cx="571696" cy="916720"/>
            <a:chOff x="639950" y="244475"/>
            <a:chExt cx="571696" cy="916720"/>
          </a:xfrm>
        </p:grpSpPr>
        <p:sp>
          <p:nvSpPr>
            <p:cNvPr id="47" name="Google Shape;47;p2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2"/>
          <p:cNvGrpSpPr/>
          <p:nvPr/>
        </p:nvGrpSpPr>
        <p:grpSpPr>
          <a:xfrm>
            <a:off x="-742025" y="3304400"/>
            <a:ext cx="2608200" cy="2608200"/>
            <a:chOff x="2581400" y="136625"/>
            <a:chExt cx="2608200" cy="2608200"/>
          </a:xfrm>
        </p:grpSpPr>
        <p:sp>
          <p:nvSpPr>
            <p:cNvPr id="68" name="Google Shape;68;p2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2"/>
          <p:cNvSpPr/>
          <p:nvPr/>
        </p:nvSpPr>
        <p:spPr>
          <a:xfrm>
            <a:off x="7623800" y="961550"/>
            <a:ext cx="1017900" cy="10179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"/>
          <p:cNvSpPr/>
          <p:nvPr/>
        </p:nvSpPr>
        <p:spPr>
          <a:xfrm>
            <a:off x="262075" y="2998600"/>
            <a:ext cx="498900" cy="4989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2"/>
          <p:cNvGrpSpPr/>
          <p:nvPr/>
        </p:nvGrpSpPr>
        <p:grpSpPr>
          <a:xfrm>
            <a:off x="7960853" y="3960360"/>
            <a:ext cx="802152" cy="802152"/>
            <a:chOff x="7050800" y="3603825"/>
            <a:chExt cx="1050900" cy="1050900"/>
          </a:xfrm>
        </p:grpSpPr>
        <p:sp>
          <p:nvSpPr>
            <p:cNvPr id="152" name="Google Shape;152;p2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1" name="Google Shape;2861;p29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2862" name="Google Shape;2862;p29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3" name="Google Shape;2863;p29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4" name="Google Shape;2864;p29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5" name="Google Shape;2865;p29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6" name="Google Shape;2866;p29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7" name="Google Shape;2867;p29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8" name="Google Shape;2868;p29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69" name="Google Shape;2869;p29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0" name="Google Shape;2870;p29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1" name="Google Shape;2871;p29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2" name="Google Shape;2872;p29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3" name="Google Shape;2873;p29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4" name="Google Shape;2874;p29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5" name="Google Shape;2875;p29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6" name="Google Shape;2876;p29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7" name="Google Shape;2877;p29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8" name="Google Shape;2878;p29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79" name="Google Shape;2879;p29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0" name="Google Shape;2880;p29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1" name="Google Shape;2881;p29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2" name="Google Shape;2882;p29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3" name="Google Shape;2883;p29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4" name="Google Shape;2884;p29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5" name="Google Shape;2885;p29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6" name="Google Shape;2886;p29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7" name="Google Shape;2887;p29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8" name="Google Shape;2888;p29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89" name="Google Shape;2889;p29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0" name="Google Shape;2890;p29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1" name="Google Shape;2891;p29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2" name="Google Shape;2892;p29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3" name="Google Shape;2893;p29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5" name="Google Shape;2895;p30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2896" name="Google Shape;2896;p30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7" name="Google Shape;2897;p30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8" name="Google Shape;2898;p30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899" name="Google Shape;2899;p30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0" name="Google Shape;2900;p30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1" name="Google Shape;2901;p30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2" name="Google Shape;2902;p30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3" name="Google Shape;2903;p30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4" name="Google Shape;2904;p30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5" name="Google Shape;2905;p30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6" name="Google Shape;2906;p30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7" name="Google Shape;2907;p30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8" name="Google Shape;2908;p30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09" name="Google Shape;2909;p30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0" name="Google Shape;2910;p30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1" name="Google Shape;2911;p30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2" name="Google Shape;2912;p30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3" name="Google Shape;2913;p30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4" name="Google Shape;2914;p30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5" name="Google Shape;2915;p30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6" name="Google Shape;2916;p30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7" name="Google Shape;2917;p30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8" name="Google Shape;2918;p30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19" name="Google Shape;2919;p30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0" name="Google Shape;2920;p30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1" name="Google Shape;2921;p30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2" name="Google Shape;2922;p30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3" name="Google Shape;2923;p30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4" name="Google Shape;2924;p30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5" name="Google Shape;2925;p30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6" name="Google Shape;2926;p30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927" name="Google Shape;2927;p30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grpSp>
        <p:nvGrpSpPr>
          <p:cNvPr id="2928" name="Google Shape;2928;p30"/>
          <p:cNvGrpSpPr/>
          <p:nvPr/>
        </p:nvGrpSpPr>
        <p:grpSpPr>
          <a:xfrm>
            <a:off x="8267500" y="3921975"/>
            <a:ext cx="571696" cy="916720"/>
            <a:chOff x="639950" y="244475"/>
            <a:chExt cx="571696" cy="916720"/>
          </a:xfrm>
        </p:grpSpPr>
        <p:sp>
          <p:nvSpPr>
            <p:cNvPr id="2929" name="Google Shape;2929;p30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0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0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0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0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0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0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0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0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0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0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0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0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0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0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0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0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0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0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0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9" name="Google Shape;2949;p30"/>
          <p:cNvSpPr/>
          <p:nvPr/>
        </p:nvSpPr>
        <p:spPr>
          <a:xfrm>
            <a:off x="465650" y="4339800"/>
            <a:ext cx="498900" cy="4989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30"/>
          <p:cNvSpPr/>
          <p:nvPr/>
        </p:nvSpPr>
        <p:spPr>
          <a:xfrm>
            <a:off x="8142850" y="-540746"/>
            <a:ext cx="1654800" cy="16548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4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339" name="Google Shape;339;p4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0" name="Google Shape;340;p4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1" name="Google Shape;341;p4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2" name="Google Shape;342;p4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3" name="Google Shape;343;p4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4" name="Google Shape;344;p4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5" name="Google Shape;345;p4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6" name="Google Shape;346;p4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7" name="Google Shape;347;p4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8" name="Google Shape;348;p4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49" name="Google Shape;349;p4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0" name="Google Shape;350;p4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1" name="Google Shape;351;p4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2" name="Google Shape;352;p4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3" name="Google Shape;353;p4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4" name="Google Shape;354;p4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5" name="Google Shape;355;p4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6" name="Google Shape;356;p4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7" name="Google Shape;357;p4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8" name="Google Shape;358;p4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59" name="Google Shape;359;p4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0" name="Google Shape;360;p4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1" name="Google Shape;361;p4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2" name="Google Shape;362;p4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3" name="Google Shape;363;p4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4" name="Google Shape;364;p4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5" name="Google Shape;365;p4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6" name="Google Shape;366;p4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7" name="Google Shape;367;p4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8" name="Google Shape;368;p4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69" name="Google Shape;369;p4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370" name="Google Shape;370;p4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371" name="Google Shape;37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73" name="Google Shape;373;p4"/>
          <p:cNvGrpSpPr/>
          <p:nvPr/>
        </p:nvGrpSpPr>
        <p:grpSpPr>
          <a:xfrm>
            <a:off x="8419900" y="4074375"/>
            <a:ext cx="571696" cy="916720"/>
            <a:chOff x="639950" y="244475"/>
            <a:chExt cx="571696" cy="916720"/>
          </a:xfrm>
        </p:grpSpPr>
        <p:sp>
          <p:nvSpPr>
            <p:cNvPr id="374" name="Google Shape;374;p4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4"/>
          <p:cNvSpPr/>
          <p:nvPr/>
        </p:nvSpPr>
        <p:spPr>
          <a:xfrm>
            <a:off x="8196400" y="152800"/>
            <a:ext cx="764400" cy="7644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4"/>
          <p:cNvGrpSpPr/>
          <p:nvPr/>
        </p:nvGrpSpPr>
        <p:grpSpPr>
          <a:xfrm>
            <a:off x="-1793625" y="-1519100"/>
            <a:ext cx="2608200" cy="2608200"/>
            <a:chOff x="2581400" y="136625"/>
            <a:chExt cx="2608200" cy="2608200"/>
          </a:xfrm>
        </p:grpSpPr>
        <p:sp>
          <p:nvSpPr>
            <p:cNvPr id="396" name="Google Shape;396;p4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4"/>
          <p:cNvSpPr/>
          <p:nvPr/>
        </p:nvSpPr>
        <p:spPr>
          <a:xfrm>
            <a:off x="186250" y="4492800"/>
            <a:ext cx="498300" cy="4983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11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990" name="Google Shape;990;p11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1" name="Google Shape;991;p11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2" name="Google Shape;992;p11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3" name="Google Shape;993;p11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4" name="Google Shape;994;p11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5" name="Google Shape;995;p11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6" name="Google Shape;996;p11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7" name="Google Shape;997;p11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8" name="Google Shape;998;p11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999" name="Google Shape;999;p11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0" name="Google Shape;1000;p11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1" name="Google Shape;1001;p11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2" name="Google Shape;1002;p11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3" name="Google Shape;1003;p11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4" name="Google Shape;1004;p11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5" name="Google Shape;1005;p11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6" name="Google Shape;1006;p11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7" name="Google Shape;1007;p11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8" name="Google Shape;1008;p11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09" name="Google Shape;1009;p11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0" name="Google Shape;1010;p11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1" name="Google Shape;1011;p11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2" name="Google Shape;1012;p11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3" name="Google Shape;1013;p11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4" name="Google Shape;1014;p11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5" name="Google Shape;1015;p11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6" name="Google Shape;1016;p11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7" name="Google Shape;1017;p11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8" name="Google Shape;1018;p11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19" name="Google Shape;1019;p11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20" name="Google Shape;1020;p11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021" name="Google Shape;1021;p11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022" name="Google Shape;1022;p11"/>
          <p:cNvSpPr txBox="1">
            <a:spLocks noGrp="1"/>
          </p:cNvSpPr>
          <p:nvPr>
            <p:ph type="title" hasCustomPrompt="1"/>
          </p:nvPr>
        </p:nvSpPr>
        <p:spPr>
          <a:xfrm>
            <a:off x="2660700" y="1459475"/>
            <a:ext cx="38226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3" name="Google Shape;1023;p11"/>
          <p:cNvSpPr txBox="1">
            <a:spLocks noGrp="1"/>
          </p:cNvSpPr>
          <p:nvPr>
            <p:ph type="subTitle" idx="1"/>
          </p:nvPr>
        </p:nvSpPr>
        <p:spPr>
          <a:xfrm>
            <a:off x="2660675" y="2970625"/>
            <a:ext cx="3822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4" name="Google Shape;1024;p11"/>
          <p:cNvSpPr/>
          <p:nvPr/>
        </p:nvSpPr>
        <p:spPr>
          <a:xfrm>
            <a:off x="421550" y="241450"/>
            <a:ext cx="587100" cy="5871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" name="Google Shape;1025;p11"/>
          <p:cNvGrpSpPr/>
          <p:nvPr/>
        </p:nvGrpSpPr>
        <p:grpSpPr>
          <a:xfrm>
            <a:off x="7960853" y="3960360"/>
            <a:ext cx="802152" cy="802152"/>
            <a:chOff x="7050800" y="3603825"/>
            <a:chExt cx="1050900" cy="1050900"/>
          </a:xfrm>
        </p:grpSpPr>
        <p:sp>
          <p:nvSpPr>
            <p:cNvPr id="1026" name="Google Shape;1026;p11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oogle Shape;1418;p16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419" name="Google Shape;1419;p16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0" name="Google Shape;1420;p16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1" name="Google Shape;1421;p16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2" name="Google Shape;1422;p16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3" name="Google Shape;1423;p16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4" name="Google Shape;1424;p16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5" name="Google Shape;1425;p16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6" name="Google Shape;1426;p16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7" name="Google Shape;1427;p16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8" name="Google Shape;1428;p16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29" name="Google Shape;1429;p16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0" name="Google Shape;1430;p16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1" name="Google Shape;1431;p16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2" name="Google Shape;1432;p16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3" name="Google Shape;1433;p16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4" name="Google Shape;1434;p16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5" name="Google Shape;1435;p16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6" name="Google Shape;1436;p16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7" name="Google Shape;1437;p16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8" name="Google Shape;1438;p16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39" name="Google Shape;1439;p16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0" name="Google Shape;1440;p16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1" name="Google Shape;1441;p16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2" name="Google Shape;1442;p16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3" name="Google Shape;1443;p16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4" name="Google Shape;1444;p16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5" name="Google Shape;1445;p16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6" name="Google Shape;1446;p16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7" name="Google Shape;1447;p16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8" name="Google Shape;1448;p16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49" name="Google Shape;1449;p16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450" name="Google Shape;1450;p16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451" name="Google Shape;145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52" name="Google Shape;1452;p16"/>
          <p:cNvGrpSpPr/>
          <p:nvPr/>
        </p:nvGrpSpPr>
        <p:grpSpPr>
          <a:xfrm>
            <a:off x="-1114175" y="3390125"/>
            <a:ext cx="2738700" cy="2738700"/>
            <a:chOff x="-1114175" y="3390125"/>
            <a:chExt cx="2738700" cy="2738700"/>
          </a:xfrm>
        </p:grpSpPr>
        <p:sp>
          <p:nvSpPr>
            <p:cNvPr id="1453" name="Google Shape;1453;p16"/>
            <p:cNvSpPr/>
            <p:nvPr/>
          </p:nvSpPr>
          <p:spPr>
            <a:xfrm>
              <a:off x="-1114175" y="3390125"/>
              <a:ext cx="2738700" cy="273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-329674" y="4174626"/>
              <a:ext cx="1169700" cy="116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16"/>
          <p:cNvGrpSpPr/>
          <p:nvPr/>
        </p:nvGrpSpPr>
        <p:grpSpPr>
          <a:xfrm>
            <a:off x="380988" y="380993"/>
            <a:ext cx="916720" cy="248365"/>
            <a:chOff x="152388" y="4742743"/>
            <a:chExt cx="916720" cy="248365"/>
          </a:xfrm>
        </p:grpSpPr>
        <p:sp>
          <p:nvSpPr>
            <p:cNvPr id="1456" name="Google Shape;1456;p16"/>
            <p:cNvSpPr/>
            <p:nvPr/>
          </p:nvSpPr>
          <p:spPr>
            <a:xfrm rot="5400000">
              <a:off x="98240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6"/>
            <p:cNvSpPr/>
            <p:nvPr/>
          </p:nvSpPr>
          <p:spPr>
            <a:xfrm rot="5400000">
              <a:off x="98240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6"/>
            <p:cNvSpPr/>
            <p:nvPr/>
          </p:nvSpPr>
          <p:spPr>
            <a:xfrm rot="5400000">
              <a:off x="77490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6"/>
            <p:cNvSpPr/>
            <p:nvPr/>
          </p:nvSpPr>
          <p:spPr>
            <a:xfrm rot="5400000">
              <a:off x="77490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6"/>
            <p:cNvSpPr/>
            <p:nvPr/>
          </p:nvSpPr>
          <p:spPr>
            <a:xfrm rot="5400000">
              <a:off x="56739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6"/>
            <p:cNvSpPr/>
            <p:nvPr/>
          </p:nvSpPr>
          <p:spPr>
            <a:xfrm rot="5400000">
              <a:off x="56739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6"/>
            <p:cNvSpPr/>
            <p:nvPr/>
          </p:nvSpPr>
          <p:spPr>
            <a:xfrm rot="5400000">
              <a:off x="359893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6"/>
            <p:cNvSpPr/>
            <p:nvPr/>
          </p:nvSpPr>
          <p:spPr>
            <a:xfrm rot="5400000">
              <a:off x="359893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6"/>
            <p:cNvSpPr/>
            <p:nvPr/>
          </p:nvSpPr>
          <p:spPr>
            <a:xfrm rot="5400000">
              <a:off x="152388" y="4742743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6"/>
            <p:cNvSpPr/>
            <p:nvPr/>
          </p:nvSpPr>
          <p:spPr>
            <a:xfrm rot="5400000">
              <a:off x="152388" y="4904408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16"/>
          <p:cNvGrpSpPr/>
          <p:nvPr/>
        </p:nvGrpSpPr>
        <p:grpSpPr>
          <a:xfrm>
            <a:off x="7839400" y="1565225"/>
            <a:ext cx="2608200" cy="2608200"/>
            <a:chOff x="2581400" y="136625"/>
            <a:chExt cx="2608200" cy="2608200"/>
          </a:xfrm>
        </p:grpSpPr>
        <p:sp>
          <p:nvSpPr>
            <p:cNvPr id="1467" name="Google Shape;1467;p16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7" name="Google Shape;1787;p20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788" name="Google Shape;1788;p20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89" name="Google Shape;1789;p20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0" name="Google Shape;1790;p20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1" name="Google Shape;1791;p20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2" name="Google Shape;1792;p20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3" name="Google Shape;1793;p20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4" name="Google Shape;1794;p20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5" name="Google Shape;1795;p20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6" name="Google Shape;1796;p20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7" name="Google Shape;1797;p20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8" name="Google Shape;1798;p20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799" name="Google Shape;1799;p20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0" name="Google Shape;1800;p20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1" name="Google Shape;1801;p20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2" name="Google Shape;1802;p20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3" name="Google Shape;1803;p20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4" name="Google Shape;1804;p20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5" name="Google Shape;1805;p20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6" name="Google Shape;1806;p20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7" name="Google Shape;1807;p20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8" name="Google Shape;1808;p20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09" name="Google Shape;1809;p20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0" name="Google Shape;1810;p20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1" name="Google Shape;1811;p20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2" name="Google Shape;1812;p20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3" name="Google Shape;1813;p20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4" name="Google Shape;1814;p20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5" name="Google Shape;1815;p20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6" name="Google Shape;1816;p20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7" name="Google Shape;1817;p20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8" name="Google Shape;1818;p20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819" name="Google Shape;1819;p20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1820" name="Google Shape;1820;p20"/>
          <p:cNvSpPr txBox="1">
            <a:spLocks noGrp="1"/>
          </p:cNvSpPr>
          <p:nvPr>
            <p:ph type="subTitle" idx="1"/>
          </p:nvPr>
        </p:nvSpPr>
        <p:spPr>
          <a:xfrm>
            <a:off x="1531800" y="2720491"/>
            <a:ext cx="3471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21" name="Google Shape;182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2" name="Google Shape;1822;p20"/>
          <p:cNvSpPr txBox="1">
            <a:spLocks noGrp="1"/>
          </p:cNvSpPr>
          <p:nvPr>
            <p:ph type="title" idx="2"/>
          </p:nvPr>
        </p:nvSpPr>
        <p:spPr>
          <a:xfrm>
            <a:off x="1531800" y="1556925"/>
            <a:ext cx="369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20"/>
          <p:cNvSpPr txBox="1">
            <a:spLocks noGrp="1"/>
          </p:cNvSpPr>
          <p:nvPr>
            <p:ph type="title" idx="3" hasCustomPrompt="1"/>
          </p:nvPr>
        </p:nvSpPr>
        <p:spPr>
          <a:xfrm>
            <a:off x="5320500" y="1556925"/>
            <a:ext cx="2291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24" name="Google Shape;1824;p20"/>
          <p:cNvSpPr txBox="1">
            <a:spLocks noGrp="1"/>
          </p:cNvSpPr>
          <p:nvPr>
            <p:ph type="title" idx="4"/>
          </p:nvPr>
        </p:nvSpPr>
        <p:spPr>
          <a:xfrm>
            <a:off x="1531800" y="2245525"/>
            <a:ext cx="347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5" name="Google Shape;1825;p20"/>
          <p:cNvGrpSpPr/>
          <p:nvPr/>
        </p:nvGrpSpPr>
        <p:grpSpPr>
          <a:xfrm>
            <a:off x="228603" y="4112760"/>
            <a:ext cx="802152" cy="802152"/>
            <a:chOff x="7050800" y="3603825"/>
            <a:chExt cx="1050900" cy="1050900"/>
          </a:xfrm>
        </p:grpSpPr>
        <p:sp>
          <p:nvSpPr>
            <p:cNvPr id="1826" name="Google Shape;1826;p20"/>
            <p:cNvSpPr/>
            <p:nvPr/>
          </p:nvSpPr>
          <p:spPr>
            <a:xfrm>
              <a:off x="70508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788930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7470050" y="36038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70508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788930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7470050" y="402307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70508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788930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7470050" y="4442325"/>
              <a:ext cx="212400" cy="21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20"/>
          <p:cNvGrpSpPr/>
          <p:nvPr/>
        </p:nvGrpSpPr>
        <p:grpSpPr>
          <a:xfrm>
            <a:off x="457200" y="457200"/>
            <a:ext cx="571696" cy="916720"/>
            <a:chOff x="639950" y="244475"/>
            <a:chExt cx="571696" cy="916720"/>
          </a:xfrm>
        </p:grpSpPr>
        <p:sp>
          <p:nvSpPr>
            <p:cNvPr id="1836" name="Google Shape;1836;p20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6" name="Google Shape;1856;p20"/>
          <p:cNvSpPr/>
          <p:nvPr/>
        </p:nvSpPr>
        <p:spPr>
          <a:xfrm>
            <a:off x="8166100" y="4381100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20"/>
          <p:cNvSpPr/>
          <p:nvPr/>
        </p:nvSpPr>
        <p:spPr>
          <a:xfrm>
            <a:off x="8305000" y="-345262"/>
            <a:ext cx="1290300" cy="1290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0" name="Google Shape;1990;p22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1991" name="Google Shape;1991;p22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92" name="Google Shape;1992;p22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93" name="Google Shape;1993;p22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94" name="Google Shape;1994;p22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95" name="Google Shape;1995;p22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96" name="Google Shape;1996;p22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97" name="Google Shape;1997;p22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98" name="Google Shape;1998;p22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1999" name="Google Shape;1999;p22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00" name="Google Shape;2000;p22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01" name="Google Shape;2001;p22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02" name="Google Shape;2002;p22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03" name="Google Shape;2003;p22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04" name="Google Shape;2004;p22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05" name="Google Shape;2005;p22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06" name="Google Shape;2006;p22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07" name="Google Shape;2007;p22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08" name="Google Shape;2008;p22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09" name="Google Shape;2009;p22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10" name="Google Shape;2010;p22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11" name="Google Shape;2011;p22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12" name="Google Shape;2012;p22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13" name="Google Shape;2013;p22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14" name="Google Shape;2014;p22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15" name="Google Shape;2015;p22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16" name="Google Shape;2016;p22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17" name="Google Shape;2017;p22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18" name="Google Shape;2018;p22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19" name="Google Shape;2019;p22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20" name="Google Shape;2020;p22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21" name="Google Shape;2021;p22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022" name="Google Shape;2022;p22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2023" name="Google Shape;2023;p22"/>
          <p:cNvSpPr txBox="1">
            <a:spLocks noGrp="1"/>
          </p:cNvSpPr>
          <p:nvPr>
            <p:ph type="subTitle" idx="1"/>
          </p:nvPr>
        </p:nvSpPr>
        <p:spPr>
          <a:xfrm>
            <a:off x="715100" y="1161500"/>
            <a:ext cx="77040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24" name="Google Shape;202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025" name="Google Shape;2025;p22"/>
          <p:cNvGrpSpPr/>
          <p:nvPr/>
        </p:nvGrpSpPr>
        <p:grpSpPr>
          <a:xfrm>
            <a:off x="-2176000" y="2000300"/>
            <a:ext cx="2608200" cy="2608200"/>
            <a:chOff x="2581400" y="136625"/>
            <a:chExt cx="2608200" cy="2608200"/>
          </a:xfrm>
        </p:grpSpPr>
        <p:sp>
          <p:nvSpPr>
            <p:cNvPr id="2026" name="Google Shape;2026;p22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2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2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2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2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2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2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2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2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2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2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2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2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2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2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2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2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2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2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2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2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2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2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2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2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2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2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2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2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2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2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2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2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2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2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2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2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2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2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2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2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2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2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2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2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2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2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2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2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2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2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2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2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2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2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7" name="Google Shape;2107;p22"/>
          <p:cNvSpPr/>
          <p:nvPr/>
        </p:nvSpPr>
        <p:spPr>
          <a:xfrm>
            <a:off x="583700" y="379600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8" name="Google Shape;2108;p22"/>
          <p:cNvGrpSpPr/>
          <p:nvPr/>
        </p:nvGrpSpPr>
        <p:grpSpPr>
          <a:xfrm>
            <a:off x="8419900" y="4074375"/>
            <a:ext cx="571696" cy="916720"/>
            <a:chOff x="639950" y="244475"/>
            <a:chExt cx="571696" cy="916720"/>
          </a:xfrm>
        </p:grpSpPr>
        <p:sp>
          <p:nvSpPr>
            <p:cNvPr id="2109" name="Google Shape;2109;p22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2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2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2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2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2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2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2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2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2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2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2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2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2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2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3" name="Google Shape;2393;p25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2394" name="Google Shape;2394;p25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95" name="Google Shape;2395;p25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96" name="Google Shape;2396;p25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97" name="Google Shape;2397;p25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98" name="Google Shape;2398;p25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399" name="Google Shape;2399;p25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0" name="Google Shape;2400;p25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1" name="Google Shape;2401;p25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2" name="Google Shape;2402;p25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3" name="Google Shape;2403;p25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4" name="Google Shape;2404;p25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5" name="Google Shape;2405;p25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6" name="Google Shape;2406;p25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7" name="Google Shape;2407;p25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8" name="Google Shape;2408;p25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09" name="Google Shape;2409;p25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0" name="Google Shape;2410;p25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1" name="Google Shape;2411;p25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2" name="Google Shape;2412;p25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3" name="Google Shape;2413;p25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4" name="Google Shape;2414;p25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5" name="Google Shape;2415;p25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6" name="Google Shape;2416;p25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7" name="Google Shape;2417;p25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8" name="Google Shape;2418;p25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19" name="Google Shape;2419;p25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0" name="Google Shape;2420;p25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1" name="Google Shape;2421;p25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2" name="Google Shape;2422;p25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3" name="Google Shape;2423;p25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4" name="Google Shape;2424;p25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425" name="Google Shape;2425;p25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2426" name="Google Shape;2426;p25"/>
          <p:cNvSpPr txBox="1">
            <a:spLocks noGrp="1"/>
          </p:cNvSpPr>
          <p:nvPr>
            <p:ph type="title"/>
          </p:nvPr>
        </p:nvSpPr>
        <p:spPr>
          <a:xfrm>
            <a:off x="1474088" y="1581725"/>
            <a:ext cx="246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7" name="Google Shape;2427;p25"/>
          <p:cNvSpPr txBox="1">
            <a:spLocks noGrp="1"/>
          </p:cNvSpPr>
          <p:nvPr>
            <p:ph type="subTitle" idx="1"/>
          </p:nvPr>
        </p:nvSpPr>
        <p:spPr>
          <a:xfrm>
            <a:off x="1474098" y="2109425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8" name="Google Shape;2428;p25"/>
          <p:cNvSpPr txBox="1">
            <a:spLocks noGrp="1"/>
          </p:cNvSpPr>
          <p:nvPr>
            <p:ph type="title" idx="2"/>
          </p:nvPr>
        </p:nvSpPr>
        <p:spPr>
          <a:xfrm>
            <a:off x="5204212" y="1581725"/>
            <a:ext cx="246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9" name="Google Shape;2429;p25"/>
          <p:cNvSpPr txBox="1">
            <a:spLocks noGrp="1"/>
          </p:cNvSpPr>
          <p:nvPr>
            <p:ph type="subTitle" idx="3"/>
          </p:nvPr>
        </p:nvSpPr>
        <p:spPr>
          <a:xfrm>
            <a:off x="5204220" y="2109425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0" name="Google Shape;2430;p25"/>
          <p:cNvSpPr txBox="1">
            <a:spLocks noGrp="1"/>
          </p:cNvSpPr>
          <p:nvPr>
            <p:ph type="title" idx="4"/>
          </p:nvPr>
        </p:nvSpPr>
        <p:spPr>
          <a:xfrm>
            <a:off x="1474088" y="3116250"/>
            <a:ext cx="246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1" name="Google Shape;2431;p25"/>
          <p:cNvSpPr txBox="1">
            <a:spLocks noGrp="1"/>
          </p:cNvSpPr>
          <p:nvPr>
            <p:ph type="subTitle" idx="5"/>
          </p:nvPr>
        </p:nvSpPr>
        <p:spPr>
          <a:xfrm>
            <a:off x="1474098" y="3643950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2" name="Google Shape;2432;p25"/>
          <p:cNvSpPr txBox="1">
            <a:spLocks noGrp="1"/>
          </p:cNvSpPr>
          <p:nvPr>
            <p:ph type="title" idx="6"/>
          </p:nvPr>
        </p:nvSpPr>
        <p:spPr>
          <a:xfrm>
            <a:off x="5204212" y="3116250"/>
            <a:ext cx="246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3" name="Google Shape;2433;p25"/>
          <p:cNvSpPr txBox="1">
            <a:spLocks noGrp="1"/>
          </p:cNvSpPr>
          <p:nvPr>
            <p:ph type="subTitle" idx="7"/>
          </p:nvPr>
        </p:nvSpPr>
        <p:spPr>
          <a:xfrm>
            <a:off x="5204220" y="3643950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4" name="Google Shape;2434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35" name="Google Shape;2435;p25"/>
          <p:cNvSpPr/>
          <p:nvPr/>
        </p:nvSpPr>
        <p:spPr>
          <a:xfrm>
            <a:off x="-388850" y="-495350"/>
            <a:ext cx="2060700" cy="2060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25"/>
          <p:cNvSpPr/>
          <p:nvPr/>
        </p:nvSpPr>
        <p:spPr>
          <a:xfrm>
            <a:off x="201394" y="94894"/>
            <a:ext cx="880200" cy="88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7" name="Google Shape;2437;p25"/>
          <p:cNvGrpSpPr/>
          <p:nvPr/>
        </p:nvGrpSpPr>
        <p:grpSpPr>
          <a:xfrm>
            <a:off x="8267500" y="3921975"/>
            <a:ext cx="571696" cy="916720"/>
            <a:chOff x="639950" y="244475"/>
            <a:chExt cx="571696" cy="916720"/>
          </a:xfrm>
        </p:grpSpPr>
        <p:sp>
          <p:nvSpPr>
            <p:cNvPr id="2438" name="Google Shape;2438;p25"/>
            <p:cNvSpPr/>
            <p:nvPr/>
          </p:nvSpPr>
          <p:spPr>
            <a:xfrm>
              <a:off x="639950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5"/>
            <p:cNvSpPr/>
            <p:nvPr/>
          </p:nvSpPr>
          <p:spPr>
            <a:xfrm>
              <a:off x="801615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5"/>
            <p:cNvSpPr/>
            <p:nvPr/>
          </p:nvSpPr>
          <p:spPr>
            <a:xfrm>
              <a:off x="963281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5"/>
            <p:cNvSpPr/>
            <p:nvPr/>
          </p:nvSpPr>
          <p:spPr>
            <a:xfrm>
              <a:off x="1124946" y="24447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5"/>
            <p:cNvSpPr/>
            <p:nvPr/>
          </p:nvSpPr>
          <p:spPr>
            <a:xfrm>
              <a:off x="639950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5"/>
            <p:cNvSpPr/>
            <p:nvPr/>
          </p:nvSpPr>
          <p:spPr>
            <a:xfrm>
              <a:off x="801615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5"/>
            <p:cNvSpPr/>
            <p:nvPr/>
          </p:nvSpPr>
          <p:spPr>
            <a:xfrm>
              <a:off x="963281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5"/>
            <p:cNvSpPr/>
            <p:nvPr/>
          </p:nvSpPr>
          <p:spPr>
            <a:xfrm>
              <a:off x="1124946" y="45198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5"/>
            <p:cNvSpPr/>
            <p:nvPr/>
          </p:nvSpPr>
          <p:spPr>
            <a:xfrm>
              <a:off x="639950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5"/>
            <p:cNvSpPr/>
            <p:nvPr/>
          </p:nvSpPr>
          <p:spPr>
            <a:xfrm>
              <a:off x="801615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5"/>
            <p:cNvSpPr/>
            <p:nvPr/>
          </p:nvSpPr>
          <p:spPr>
            <a:xfrm>
              <a:off x="963281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5"/>
            <p:cNvSpPr/>
            <p:nvPr/>
          </p:nvSpPr>
          <p:spPr>
            <a:xfrm>
              <a:off x="1124946" y="65948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5"/>
            <p:cNvSpPr/>
            <p:nvPr/>
          </p:nvSpPr>
          <p:spPr>
            <a:xfrm>
              <a:off x="639950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5"/>
            <p:cNvSpPr/>
            <p:nvPr/>
          </p:nvSpPr>
          <p:spPr>
            <a:xfrm>
              <a:off x="801615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5"/>
            <p:cNvSpPr/>
            <p:nvPr/>
          </p:nvSpPr>
          <p:spPr>
            <a:xfrm>
              <a:off x="963281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5"/>
            <p:cNvSpPr/>
            <p:nvPr/>
          </p:nvSpPr>
          <p:spPr>
            <a:xfrm>
              <a:off x="1124946" y="866990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5"/>
            <p:cNvSpPr/>
            <p:nvPr/>
          </p:nvSpPr>
          <p:spPr>
            <a:xfrm>
              <a:off x="639950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5"/>
            <p:cNvSpPr/>
            <p:nvPr/>
          </p:nvSpPr>
          <p:spPr>
            <a:xfrm>
              <a:off x="801615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5"/>
            <p:cNvSpPr/>
            <p:nvPr/>
          </p:nvSpPr>
          <p:spPr>
            <a:xfrm>
              <a:off x="963281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5"/>
            <p:cNvSpPr/>
            <p:nvPr/>
          </p:nvSpPr>
          <p:spPr>
            <a:xfrm>
              <a:off x="1124946" y="1074495"/>
              <a:ext cx="86700" cy="8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8" name="Google Shape;2458;p25"/>
          <p:cNvSpPr/>
          <p:nvPr/>
        </p:nvSpPr>
        <p:spPr>
          <a:xfrm>
            <a:off x="465650" y="4339800"/>
            <a:ext cx="498900" cy="4989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25"/>
          <p:cNvSpPr/>
          <p:nvPr/>
        </p:nvSpPr>
        <p:spPr>
          <a:xfrm>
            <a:off x="8142850" y="-540746"/>
            <a:ext cx="1654800" cy="16548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7" name="Google Shape;2657;p28"/>
          <p:cNvGrpSpPr/>
          <p:nvPr/>
        </p:nvGrpSpPr>
        <p:grpSpPr>
          <a:xfrm>
            <a:off x="-9960500" y="-903128"/>
            <a:ext cx="31035575" cy="7301100"/>
            <a:chOff x="-9960500" y="-903128"/>
            <a:chExt cx="31035575" cy="7301100"/>
          </a:xfrm>
        </p:grpSpPr>
        <p:cxnSp>
          <p:nvCxnSpPr>
            <p:cNvPr id="2658" name="Google Shape;2658;p28"/>
            <p:cNvCxnSpPr/>
            <p:nvPr/>
          </p:nvCxnSpPr>
          <p:spPr>
            <a:xfrm>
              <a:off x="-99605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59" name="Google Shape;2659;p28"/>
            <p:cNvCxnSpPr/>
            <p:nvPr/>
          </p:nvCxnSpPr>
          <p:spPr>
            <a:xfrm>
              <a:off x="-93672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0" name="Google Shape;2660;p28"/>
            <p:cNvCxnSpPr/>
            <p:nvPr/>
          </p:nvCxnSpPr>
          <p:spPr>
            <a:xfrm>
              <a:off x="-87740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1" name="Google Shape;2661;p28"/>
            <p:cNvCxnSpPr/>
            <p:nvPr/>
          </p:nvCxnSpPr>
          <p:spPr>
            <a:xfrm>
              <a:off x="-81808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2" name="Google Shape;2662;p28"/>
            <p:cNvCxnSpPr/>
            <p:nvPr/>
          </p:nvCxnSpPr>
          <p:spPr>
            <a:xfrm>
              <a:off x="-75876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3" name="Google Shape;2663;p28"/>
            <p:cNvCxnSpPr/>
            <p:nvPr/>
          </p:nvCxnSpPr>
          <p:spPr>
            <a:xfrm>
              <a:off x="-69943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4" name="Google Shape;2664;p28"/>
            <p:cNvCxnSpPr/>
            <p:nvPr/>
          </p:nvCxnSpPr>
          <p:spPr>
            <a:xfrm>
              <a:off x="-64011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5" name="Google Shape;2665;p28"/>
            <p:cNvCxnSpPr/>
            <p:nvPr/>
          </p:nvCxnSpPr>
          <p:spPr>
            <a:xfrm>
              <a:off x="-58079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6" name="Google Shape;2666;p28"/>
            <p:cNvCxnSpPr/>
            <p:nvPr/>
          </p:nvCxnSpPr>
          <p:spPr>
            <a:xfrm>
              <a:off x="-52147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7" name="Google Shape;2667;p28"/>
            <p:cNvCxnSpPr/>
            <p:nvPr/>
          </p:nvCxnSpPr>
          <p:spPr>
            <a:xfrm>
              <a:off x="-4621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8" name="Google Shape;2668;p28"/>
            <p:cNvCxnSpPr/>
            <p:nvPr/>
          </p:nvCxnSpPr>
          <p:spPr>
            <a:xfrm>
              <a:off x="-4028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69" name="Google Shape;2669;p28"/>
            <p:cNvCxnSpPr/>
            <p:nvPr/>
          </p:nvCxnSpPr>
          <p:spPr>
            <a:xfrm>
              <a:off x="-3435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0" name="Google Shape;2670;p28"/>
            <p:cNvCxnSpPr/>
            <p:nvPr/>
          </p:nvCxnSpPr>
          <p:spPr>
            <a:xfrm>
              <a:off x="-2841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1" name="Google Shape;2671;p28"/>
            <p:cNvCxnSpPr/>
            <p:nvPr/>
          </p:nvCxnSpPr>
          <p:spPr>
            <a:xfrm>
              <a:off x="-2248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2" name="Google Shape;2672;p28"/>
            <p:cNvCxnSpPr/>
            <p:nvPr/>
          </p:nvCxnSpPr>
          <p:spPr>
            <a:xfrm>
              <a:off x="-1655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3" name="Google Shape;2673;p28"/>
            <p:cNvCxnSpPr/>
            <p:nvPr/>
          </p:nvCxnSpPr>
          <p:spPr>
            <a:xfrm>
              <a:off x="-1062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4" name="Google Shape;2674;p28"/>
            <p:cNvCxnSpPr/>
            <p:nvPr/>
          </p:nvCxnSpPr>
          <p:spPr>
            <a:xfrm>
              <a:off x="-468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5" name="Google Shape;2675;p28"/>
            <p:cNvCxnSpPr/>
            <p:nvPr/>
          </p:nvCxnSpPr>
          <p:spPr>
            <a:xfrm>
              <a:off x="1243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6" name="Google Shape;2676;p28"/>
            <p:cNvCxnSpPr/>
            <p:nvPr/>
          </p:nvCxnSpPr>
          <p:spPr>
            <a:xfrm>
              <a:off x="7175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7" name="Google Shape;2677;p28"/>
            <p:cNvCxnSpPr/>
            <p:nvPr/>
          </p:nvCxnSpPr>
          <p:spPr>
            <a:xfrm>
              <a:off x="13107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8" name="Google Shape;2678;p28"/>
            <p:cNvCxnSpPr/>
            <p:nvPr/>
          </p:nvCxnSpPr>
          <p:spPr>
            <a:xfrm>
              <a:off x="19040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79" name="Google Shape;2679;p28"/>
            <p:cNvCxnSpPr/>
            <p:nvPr/>
          </p:nvCxnSpPr>
          <p:spPr>
            <a:xfrm>
              <a:off x="24972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0" name="Google Shape;2680;p28"/>
            <p:cNvCxnSpPr/>
            <p:nvPr/>
          </p:nvCxnSpPr>
          <p:spPr>
            <a:xfrm>
              <a:off x="30904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1" name="Google Shape;2681;p28"/>
            <p:cNvCxnSpPr/>
            <p:nvPr/>
          </p:nvCxnSpPr>
          <p:spPr>
            <a:xfrm>
              <a:off x="36836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2" name="Google Shape;2682;p28"/>
            <p:cNvCxnSpPr/>
            <p:nvPr/>
          </p:nvCxnSpPr>
          <p:spPr>
            <a:xfrm>
              <a:off x="42769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3" name="Google Shape;2683;p28"/>
            <p:cNvCxnSpPr/>
            <p:nvPr/>
          </p:nvCxnSpPr>
          <p:spPr>
            <a:xfrm>
              <a:off x="48701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4" name="Google Shape;2684;p28"/>
            <p:cNvCxnSpPr/>
            <p:nvPr/>
          </p:nvCxnSpPr>
          <p:spPr>
            <a:xfrm>
              <a:off x="54633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5" name="Google Shape;2685;p28"/>
            <p:cNvCxnSpPr/>
            <p:nvPr/>
          </p:nvCxnSpPr>
          <p:spPr>
            <a:xfrm>
              <a:off x="60565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6" name="Google Shape;2686;p28"/>
            <p:cNvCxnSpPr/>
            <p:nvPr/>
          </p:nvCxnSpPr>
          <p:spPr>
            <a:xfrm>
              <a:off x="664980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7" name="Google Shape;2687;p28"/>
            <p:cNvCxnSpPr/>
            <p:nvPr/>
          </p:nvCxnSpPr>
          <p:spPr>
            <a:xfrm>
              <a:off x="724302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8" name="Google Shape;2688;p28"/>
            <p:cNvCxnSpPr/>
            <p:nvPr/>
          </p:nvCxnSpPr>
          <p:spPr>
            <a:xfrm>
              <a:off x="7836250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  <p:cxnSp>
          <p:nvCxnSpPr>
            <p:cNvPr id="2689" name="Google Shape;2689;p28"/>
            <p:cNvCxnSpPr/>
            <p:nvPr/>
          </p:nvCxnSpPr>
          <p:spPr>
            <a:xfrm>
              <a:off x="8429475" y="-903128"/>
              <a:ext cx="12645600" cy="73011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11000"/>
                </a:srgbClr>
              </a:outerShdw>
            </a:effectLst>
          </p:spPr>
        </p:cxnSp>
      </p:grpSp>
      <p:sp>
        <p:nvSpPr>
          <p:cNvPr id="2690" name="Google Shape;2690;p28"/>
          <p:cNvSpPr txBox="1">
            <a:spLocks noGrp="1"/>
          </p:cNvSpPr>
          <p:nvPr>
            <p:ph type="ctrTitle"/>
          </p:nvPr>
        </p:nvSpPr>
        <p:spPr>
          <a:xfrm>
            <a:off x="2429950" y="5963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91" name="Google Shape;2691;p28"/>
          <p:cNvSpPr txBox="1">
            <a:spLocks noGrp="1"/>
          </p:cNvSpPr>
          <p:nvPr>
            <p:ph type="subTitle" idx="1"/>
          </p:nvPr>
        </p:nvSpPr>
        <p:spPr>
          <a:xfrm>
            <a:off x="2425075" y="1585525"/>
            <a:ext cx="42939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692" name="Google Shape;2692;p28"/>
          <p:cNvGrpSpPr/>
          <p:nvPr/>
        </p:nvGrpSpPr>
        <p:grpSpPr>
          <a:xfrm>
            <a:off x="-1888200" y="2000300"/>
            <a:ext cx="2608200" cy="2608200"/>
            <a:chOff x="2581400" y="136625"/>
            <a:chExt cx="2608200" cy="2608200"/>
          </a:xfrm>
        </p:grpSpPr>
        <p:sp>
          <p:nvSpPr>
            <p:cNvPr id="2693" name="Google Shape;2693;p28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8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8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8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8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8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8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8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8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8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8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8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8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8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8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8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8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8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8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8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8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8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8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8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8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8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8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8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8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8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8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8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8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8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8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8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8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8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8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8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8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8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8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8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8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8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8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8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8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8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8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8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8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8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8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8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8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8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8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8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8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8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8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8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8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8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8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8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8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8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8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8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8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8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8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8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8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8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8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8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8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4" name="Google Shape;2774;p28"/>
          <p:cNvSpPr/>
          <p:nvPr/>
        </p:nvSpPr>
        <p:spPr>
          <a:xfrm>
            <a:off x="815750" y="746250"/>
            <a:ext cx="587100" cy="5871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28"/>
          <p:cNvSpPr/>
          <p:nvPr/>
        </p:nvSpPr>
        <p:spPr>
          <a:xfrm>
            <a:off x="7505600" y="3351350"/>
            <a:ext cx="2738700" cy="273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28"/>
          <p:cNvSpPr/>
          <p:nvPr/>
        </p:nvSpPr>
        <p:spPr>
          <a:xfrm>
            <a:off x="8290101" y="4135851"/>
            <a:ext cx="1169700" cy="116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28"/>
          <p:cNvGrpSpPr/>
          <p:nvPr/>
        </p:nvGrpSpPr>
        <p:grpSpPr>
          <a:xfrm>
            <a:off x="7552900" y="-448650"/>
            <a:ext cx="2608200" cy="2608200"/>
            <a:chOff x="2581400" y="136625"/>
            <a:chExt cx="2608200" cy="2608200"/>
          </a:xfrm>
        </p:grpSpPr>
        <p:sp>
          <p:nvSpPr>
            <p:cNvPr id="2778" name="Google Shape;2778;p28"/>
            <p:cNvSpPr/>
            <p:nvPr/>
          </p:nvSpPr>
          <p:spPr>
            <a:xfrm>
              <a:off x="2581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8"/>
            <p:cNvSpPr/>
            <p:nvPr/>
          </p:nvSpPr>
          <p:spPr>
            <a:xfrm>
              <a:off x="2871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8"/>
            <p:cNvSpPr/>
            <p:nvPr/>
          </p:nvSpPr>
          <p:spPr>
            <a:xfrm>
              <a:off x="3161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8"/>
            <p:cNvSpPr/>
            <p:nvPr/>
          </p:nvSpPr>
          <p:spPr>
            <a:xfrm>
              <a:off x="3450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8"/>
            <p:cNvSpPr/>
            <p:nvPr/>
          </p:nvSpPr>
          <p:spPr>
            <a:xfrm>
              <a:off x="37406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8"/>
            <p:cNvSpPr/>
            <p:nvPr/>
          </p:nvSpPr>
          <p:spPr>
            <a:xfrm>
              <a:off x="40304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8"/>
            <p:cNvSpPr/>
            <p:nvPr/>
          </p:nvSpPr>
          <p:spPr>
            <a:xfrm>
              <a:off x="43202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8"/>
            <p:cNvSpPr/>
            <p:nvPr/>
          </p:nvSpPr>
          <p:spPr>
            <a:xfrm>
              <a:off x="46100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8"/>
            <p:cNvSpPr/>
            <p:nvPr/>
          </p:nvSpPr>
          <p:spPr>
            <a:xfrm>
              <a:off x="4899800" y="136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8"/>
            <p:cNvSpPr/>
            <p:nvPr/>
          </p:nvSpPr>
          <p:spPr>
            <a:xfrm>
              <a:off x="2581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8"/>
            <p:cNvSpPr/>
            <p:nvPr/>
          </p:nvSpPr>
          <p:spPr>
            <a:xfrm>
              <a:off x="2871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8"/>
            <p:cNvSpPr/>
            <p:nvPr/>
          </p:nvSpPr>
          <p:spPr>
            <a:xfrm>
              <a:off x="3161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8"/>
            <p:cNvSpPr/>
            <p:nvPr/>
          </p:nvSpPr>
          <p:spPr>
            <a:xfrm>
              <a:off x="3450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8"/>
            <p:cNvSpPr/>
            <p:nvPr/>
          </p:nvSpPr>
          <p:spPr>
            <a:xfrm>
              <a:off x="37406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8"/>
            <p:cNvSpPr/>
            <p:nvPr/>
          </p:nvSpPr>
          <p:spPr>
            <a:xfrm>
              <a:off x="40304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8"/>
            <p:cNvSpPr/>
            <p:nvPr/>
          </p:nvSpPr>
          <p:spPr>
            <a:xfrm>
              <a:off x="43202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8"/>
            <p:cNvSpPr/>
            <p:nvPr/>
          </p:nvSpPr>
          <p:spPr>
            <a:xfrm>
              <a:off x="46100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8"/>
            <p:cNvSpPr/>
            <p:nvPr/>
          </p:nvSpPr>
          <p:spPr>
            <a:xfrm>
              <a:off x="4899800" y="426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8"/>
            <p:cNvSpPr/>
            <p:nvPr/>
          </p:nvSpPr>
          <p:spPr>
            <a:xfrm>
              <a:off x="2581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8"/>
            <p:cNvSpPr/>
            <p:nvPr/>
          </p:nvSpPr>
          <p:spPr>
            <a:xfrm>
              <a:off x="2871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8"/>
            <p:cNvSpPr/>
            <p:nvPr/>
          </p:nvSpPr>
          <p:spPr>
            <a:xfrm>
              <a:off x="3161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8"/>
            <p:cNvSpPr/>
            <p:nvPr/>
          </p:nvSpPr>
          <p:spPr>
            <a:xfrm>
              <a:off x="3450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8"/>
            <p:cNvSpPr/>
            <p:nvPr/>
          </p:nvSpPr>
          <p:spPr>
            <a:xfrm>
              <a:off x="37406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8"/>
            <p:cNvSpPr/>
            <p:nvPr/>
          </p:nvSpPr>
          <p:spPr>
            <a:xfrm>
              <a:off x="40304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8"/>
            <p:cNvSpPr/>
            <p:nvPr/>
          </p:nvSpPr>
          <p:spPr>
            <a:xfrm>
              <a:off x="43202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8"/>
            <p:cNvSpPr/>
            <p:nvPr/>
          </p:nvSpPr>
          <p:spPr>
            <a:xfrm>
              <a:off x="46100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8"/>
            <p:cNvSpPr/>
            <p:nvPr/>
          </p:nvSpPr>
          <p:spPr>
            <a:xfrm>
              <a:off x="4899800" y="716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8"/>
            <p:cNvSpPr/>
            <p:nvPr/>
          </p:nvSpPr>
          <p:spPr>
            <a:xfrm>
              <a:off x="2581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8"/>
            <p:cNvSpPr/>
            <p:nvPr/>
          </p:nvSpPr>
          <p:spPr>
            <a:xfrm>
              <a:off x="2871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8"/>
            <p:cNvSpPr/>
            <p:nvPr/>
          </p:nvSpPr>
          <p:spPr>
            <a:xfrm>
              <a:off x="3161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8"/>
            <p:cNvSpPr/>
            <p:nvPr/>
          </p:nvSpPr>
          <p:spPr>
            <a:xfrm>
              <a:off x="3450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8"/>
            <p:cNvSpPr/>
            <p:nvPr/>
          </p:nvSpPr>
          <p:spPr>
            <a:xfrm>
              <a:off x="37406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8"/>
            <p:cNvSpPr/>
            <p:nvPr/>
          </p:nvSpPr>
          <p:spPr>
            <a:xfrm>
              <a:off x="40304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8"/>
            <p:cNvSpPr/>
            <p:nvPr/>
          </p:nvSpPr>
          <p:spPr>
            <a:xfrm>
              <a:off x="43202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8"/>
            <p:cNvSpPr/>
            <p:nvPr/>
          </p:nvSpPr>
          <p:spPr>
            <a:xfrm>
              <a:off x="46100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8"/>
            <p:cNvSpPr/>
            <p:nvPr/>
          </p:nvSpPr>
          <p:spPr>
            <a:xfrm>
              <a:off x="4899800" y="1006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8"/>
            <p:cNvSpPr/>
            <p:nvPr/>
          </p:nvSpPr>
          <p:spPr>
            <a:xfrm>
              <a:off x="2581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8"/>
            <p:cNvSpPr/>
            <p:nvPr/>
          </p:nvSpPr>
          <p:spPr>
            <a:xfrm>
              <a:off x="2871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8"/>
            <p:cNvSpPr/>
            <p:nvPr/>
          </p:nvSpPr>
          <p:spPr>
            <a:xfrm>
              <a:off x="3161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8"/>
            <p:cNvSpPr/>
            <p:nvPr/>
          </p:nvSpPr>
          <p:spPr>
            <a:xfrm>
              <a:off x="3450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8"/>
            <p:cNvSpPr/>
            <p:nvPr/>
          </p:nvSpPr>
          <p:spPr>
            <a:xfrm>
              <a:off x="37406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8"/>
            <p:cNvSpPr/>
            <p:nvPr/>
          </p:nvSpPr>
          <p:spPr>
            <a:xfrm>
              <a:off x="40304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8"/>
            <p:cNvSpPr/>
            <p:nvPr/>
          </p:nvSpPr>
          <p:spPr>
            <a:xfrm>
              <a:off x="43202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8"/>
            <p:cNvSpPr/>
            <p:nvPr/>
          </p:nvSpPr>
          <p:spPr>
            <a:xfrm>
              <a:off x="46100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8"/>
            <p:cNvSpPr/>
            <p:nvPr/>
          </p:nvSpPr>
          <p:spPr>
            <a:xfrm>
              <a:off x="4899800" y="12958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8"/>
            <p:cNvSpPr/>
            <p:nvPr/>
          </p:nvSpPr>
          <p:spPr>
            <a:xfrm>
              <a:off x="2581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8"/>
            <p:cNvSpPr/>
            <p:nvPr/>
          </p:nvSpPr>
          <p:spPr>
            <a:xfrm>
              <a:off x="2871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8"/>
            <p:cNvSpPr/>
            <p:nvPr/>
          </p:nvSpPr>
          <p:spPr>
            <a:xfrm>
              <a:off x="3161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8"/>
            <p:cNvSpPr/>
            <p:nvPr/>
          </p:nvSpPr>
          <p:spPr>
            <a:xfrm>
              <a:off x="3450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8"/>
            <p:cNvSpPr/>
            <p:nvPr/>
          </p:nvSpPr>
          <p:spPr>
            <a:xfrm>
              <a:off x="37406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8"/>
            <p:cNvSpPr/>
            <p:nvPr/>
          </p:nvSpPr>
          <p:spPr>
            <a:xfrm>
              <a:off x="40304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8"/>
            <p:cNvSpPr/>
            <p:nvPr/>
          </p:nvSpPr>
          <p:spPr>
            <a:xfrm>
              <a:off x="43202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8"/>
            <p:cNvSpPr/>
            <p:nvPr/>
          </p:nvSpPr>
          <p:spPr>
            <a:xfrm>
              <a:off x="46100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8"/>
            <p:cNvSpPr/>
            <p:nvPr/>
          </p:nvSpPr>
          <p:spPr>
            <a:xfrm>
              <a:off x="4899800" y="15856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8"/>
            <p:cNvSpPr/>
            <p:nvPr/>
          </p:nvSpPr>
          <p:spPr>
            <a:xfrm>
              <a:off x="2581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2871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3161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8"/>
            <p:cNvSpPr/>
            <p:nvPr/>
          </p:nvSpPr>
          <p:spPr>
            <a:xfrm>
              <a:off x="3450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8"/>
            <p:cNvSpPr/>
            <p:nvPr/>
          </p:nvSpPr>
          <p:spPr>
            <a:xfrm>
              <a:off x="37406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8"/>
            <p:cNvSpPr/>
            <p:nvPr/>
          </p:nvSpPr>
          <p:spPr>
            <a:xfrm>
              <a:off x="40304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8"/>
            <p:cNvSpPr/>
            <p:nvPr/>
          </p:nvSpPr>
          <p:spPr>
            <a:xfrm>
              <a:off x="43202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8"/>
            <p:cNvSpPr/>
            <p:nvPr/>
          </p:nvSpPr>
          <p:spPr>
            <a:xfrm>
              <a:off x="46100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8"/>
            <p:cNvSpPr/>
            <p:nvPr/>
          </p:nvSpPr>
          <p:spPr>
            <a:xfrm>
              <a:off x="4899800" y="18754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8"/>
            <p:cNvSpPr/>
            <p:nvPr/>
          </p:nvSpPr>
          <p:spPr>
            <a:xfrm>
              <a:off x="2581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8"/>
            <p:cNvSpPr/>
            <p:nvPr/>
          </p:nvSpPr>
          <p:spPr>
            <a:xfrm>
              <a:off x="2871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8"/>
            <p:cNvSpPr/>
            <p:nvPr/>
          </p:nvSpPr>
          <p:spPr>
            <a:xfrm>
              <a:off x="3161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8"/>
            <p:cNvSpPr/>
            <p:nvPr/>
          </p:nvSpPr>
          <p:spPr>
            <a:xfrm>
              <a:off x="3450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8"/>
            <p:cNvSpPr/>
            <p:nvPr/>
          </p:nvSpPr>
          <p:spPr>
            <a:xfrm>
              <a:off x="37406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8"/>
            <p:cNvSpPr/>
            <p:nvPr/>
          </p:nvSpPr>
          <p:spPr>
            <a:xfrm>
              <a:off x="40304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8"/>
            <p:cNvSpPr/>
            <p:nvPr/>
          </p:nvSpPr>
          <p:spPr>
            <a:xfrm>
              <a:off x="43202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8"/>
            <p:cNvSpPr/>
            <p:nvPr/>
          </p:nvSpPr>
          <p:spPr>
            <a:xfrm>
              <a:off x="46100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8"/>
            <p:cNvSpPr/>
            <p:nvPr/>
          </p:nvSpPr>
          <p:spPr>
            <a:xfrm>
              <a:off x="4899800" y="21652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8"/>
            <p:cNvSpPr/>
            <p:nvPr/>
          </p:nvSpPr>
          <p:spPr>
            <a:xfrm>
              <a:off x="2581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8"/>
            <p:cNvSpPr/>
            <p:nvPr/>
          </p:nvSpPr>
          <p:spPr>
            <a:xfrm>
              <a:off x="2871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8"/>
            <p:cNvSpPr/>
            <p:nvPr/>
          </p:nvSpPr>
          <p:spPr>
            <a:xfrm>
              <a:off x="3161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8"/>
            <p:cNvSpPr/>
            <p:nvPr/>
          </p:nvSpPr>
          <p:spPr>
            <a:xfrm>
              <a:off x="3450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8"/>
            <p:cNvSpPr/>
            <p:nvPr/>
          </p:nvSpPr>
          <p:spPr>
            <a:xfrm>
              <a:off x="37406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8"/>
            <p:cNvSpPr/>
            <p:nvPr/>
          </p:nvSpPr>
          <p:spPr>
            <a:xfrm>
              <a:off x="40304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8"/>
            <p:cNvSpPr/>
            <p:nvPr/>
          </p:nvSpPr>
          <p:spPr>
            <a:xfrm>
              <a:off x="43202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8"/>
            <p:cNvSpPr/>
            <p:nvPr/>
          </p:nvSpPr>
          <p:spPr>
            <a:xfrm>
              <a:off x="46100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8"/>
            <p:cNvSpPr/>
            <p:nvPr/>
          </p:nvSpPr>
          <p:spPr>
            <a:xfrm>
              <a:off x="4899800" y="2455025"/>
              <a:ext cx="289800" cy="289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9" name="Google Shape;2859;p28"/>
          <p:cNvSpPr txBox="1"/>
          <p:nvPr/>
        </p:nvSpPr>
        <p:spPr>
          <a:xfrm>
            <a:off x="2042425" y="3765925"/>
            <a:ext cx="50592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rompt"/>
              <a:buNone/>
              <a:defRPr sz="3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7" r:id="rId3"/>
    <p:sldLayoutId id="2147483658" r:id="rId4"/>
    <p:sldLayoutId id="2147483662" r:id="rId5"/>
    <p:sldLayoutId id="2147483666" r:id="rId6"/>
    <p:sldLayoutId id="2147483668" r:id="rId7"/>
    <p:sldLayoutId id="2147483671" r:id="rId8"/>
    <p:sldLayoutId id="2147483674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localnews.com/nc/charlotte/news/2020/05/20/restaurant-to-use-thermal-imaging-for-temperature-check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bay.com.au/itm/172323488321" TargetMode="External"/><Relationship Id="rId5" Type="http://schemas.openxmlformats.org/officeDocument/2006/relationships/hyperlink" Target="https://www.thermal.com/seekscan.html" TargetMode="External"/><Relationship Id="rId4" Type="http://schemas.openxmlformats.org/officeDocument/2006/relationships/hyperlink" Target="https://movitherm.com/knowledgebase/thermal-camera-calibra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34"/>
          <p:cNvSpPr txBox="1">
            <a:spLocks noGrp="1"/>
          </p:cNvSpPr>
          <p:nvPr>
            <p:ph type="ctrTitle"/>
          </p:nvPr>
        </p:nvSpPr>
        <p:spPr>
          <a:xfrm>
            <a:off x="511100" y="1681525"/>
            <a:ext cx="8373900" cy="15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2"/>
                </a:solidFill>
                <a:highlight>
                  <a:schemeClr val="dk2"/>
                </a:highlight>
              </a:rPr>
              <a:t>Heat Sensitive Paint </a:t>
            </a:r>
            <a:r>
              <a:rPr lang="en" sz="3500"/>
              <a:t>for</a:t>
            </a:r>
            <a:endParaRPr sz="35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Thermal Camera Calibration</a:t>
            </a:r>
            <a:endParaRPr sz="4300">
              <a:solidFill>
                <a:schemeClr val="dk2"/>
              </a:solidFill>
            </a:endParaRPr>
          </a:p>
        </p:txBody>
      </p:sp>
      <p:sp>
        <p:nvSpPr>
          <p:cNvPr id="2962" name="Google Shape;2962;p34"/>
          <p:cNvSpPr txBox="1">
            <a:spLocks noGrp="1"/>
          </p:cNvSpPr>
          <p:nvPr>
            <p:ph type="subTitle" idx="1"/>
          </p:nvPr>
        </p:nvSpPr>
        <p:spPr>
          <a:xfrm>
            <a:off x="3150675" y="3896600"/>
            <a:ext cx="5055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Supervisor: Pro. Wai Ho MOW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 (Student ID): LI, Hoi Him (20585898)</a:t>
            </a:r>
            <a:endParaRPr dirty="0"/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LI, Hong Yin (20496853)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		    LO, Yat Hei (20692574)</a:t>
            </a:r>
            <a:endParaRPr dirty="0"/>
          </a:p>
        </p:txBody>
      </p:sp>
      <p:sp>
        <p:nvSpPr>
          <p:cNvPr id="2963" name="Google Shape;2963;p34"/>
          <p:cNvSpPr/>
          <p:nvPr/>
        </p:nvSpPr>
        <p:spPr>
          <a:xfrm>
            <a:off x="2129700" y="1116325"/>
            <a:ext cx="262800" cy="2274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highlight>
                  <a:schemeClr val="dk2"/>
                </a:highlight>
              </a:rPr>
              <a:t>DESIGNING</a:t>
            </a:r>
            <a:r>
              <a:rPr lang="en" sz="2500">
                <a:solidFill>
                  <a:schemeClr val="dk2"/>
                </a:solidFill>
              </a:rPr>
              <a:t> </a:t>
            </a:r>
            <a:r>
              <a:rPr lang="en" sz="2500"/>
              <a:t>THE</a:t>
            </a:r>
            <a:r>
              <a:rPr lang="en" sz="2500">
                <a:solidFill>
                  <a:schemeClr val="dk2"/>
                </a:solidFill>
              </a:rPr>
              <a:t> </a:t>
            </a:r>
            <a:r>
              <a:rPr lang="en" sz="2500"/>
              <a:t>CALIBRATOR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3103" name="Google Shape;3103;p43"/>
          <p:cNvSpPr txBox="1">
            <a:spLocks noGrp="1"/>
          </p:cNvSpPr>
          <p:nvPr>
            <p:ph type="body" idx="1"/>
          </p:nvPr>
        </p:nvSpPr>
        <p:spPr>
          <a:xfrm>
            <a:off x="105650" y="1342800"/>
            <a:ext cx="4823100" cy="16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 calibration area, including the heater needs to be housed in a housing of some sort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It should be able to either be attached to a wall or be free-standing.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Our enclosure is a simple stand of around 1.5 meters made of wood with a wooden frame to hold our aluminium foiled HSP calibrator as well as our heat pack.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04" name="Google Shape;31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475" y="1208050"/>
            <a:ext cx="865025" cy="1783174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05" name="Google Shape;3105;p43"/>
          <p:cNvSpPr txBox="1">
            <a:spLocks noGrp="1"/>
          </p:cNvSpPr>
          <p:nvPr>
            <p:ph type="body" idx="1"/>
          </p:nvPr>
        </p:nvSpPr>
        <p:spPr>
          <a:xfrm>
            <a:off x="2504300" y="3344925"/>
            <a:ext cx="4823100" cy="12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 layout of the calibration has to be designed for the camera to collect data from the HSP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 calibration area was divided into 4 equal squares, 3 squares for 3 paints and top left corner for tracking pattern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06" name="Google Shape;31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175" y="3010058"/>
            <a:ext cx="1388901" cy="1851873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chemeClr val="dk2"/>
                </a:highlight>
              </a:rPr>
              <a:t>FACE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TRACKING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12" name="Google Shape;3112;p4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8231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Continuously tracking any people the camera sees to record their body temperature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Machine learning tracking based on faces it identifies after being trained under a library of different faces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Draws rectangles bounding their faces for thermal temperature reading in other parts of the project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It can track multiple people in the same frame, given that they are positioned in view of the camera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13" name="Google Shape;3113;p44"/>
          <p:cNvPicPr preferRelativeResize="0"/>
          <p:nvPr/>
        </p:nvPicPr>
        <p:blipFill rotWithShape="1">
          <a:blip r:embed="rId3">
            <a:alphaModFix/>
          </a:blip>
          <a:srcRect l="32624" t="28507" r="46588" b="29662"/>
          <a:stretch/>
        </p:blipFill>
        <p:spPr>
          <a:xfrm>
            <a:off x="5833425" y="1613000"/>
            <a:ext cx="2320574" cy="2626749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chemeClr val="dk2"/>
                </a:highlight>
              </a:rPr>
              <a:t>FINDING THE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CALIBRATION AREA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19" name="Google Shape;3119;p4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500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Continuously tracking the calibrator in order to read visual data from it</a:t>
            </a:r>
            <a:endParaRPr>
              <a:solidFill>
                <a:schemeClr val="dk1"/>
              </a:solidFill>
            </a:endParaRPr>
          </a:p>
          <a:p>
            <a:pPr marL="457200" lvl="0" indent="-3048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Custom QR pattern</a:t>
            </a:r>
            <a:endParaRPr>
              <a:solidFill>
                <a:schemeClr val="dk1"/>
              </a:solidFill>
            </a:endParaRPr>
          </a:p>
          <a:p>
            <a:pPr marL="457200" lvl="0" indent="-3048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Green paper used such that it can be seen easier by the webcam</a:t>
            </a:r>
            <a:endParaRPr>
              <a:solidFill>
                <a:schemeClr val="dk1"/>
              </a:solidFill>
            </a:endParaRPr>
          </a:p>
          <a:p>
            <a:pPr marL="457200" lvl="0" indent="-3048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Contour detection program that searches for 2 square outlines with same center coordinates</a:t>
            </a:r>
            <a:endParaRPr>
              <a:solidFill>
                <a:schemeClr val="dk1"/>
              </a:solidFill>
            </a:endParaRPr>
          </a:p>
          <a:p>
            <a:pPr marL="457200" lvl="0" indent="-3048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Tracking area denoted by yellow square to reduce processing area and thus improving the tracker’s efficiency</a:t>
            </a:r>
            <a:endParaRPr>
              <a:solidFill>
                <a:schemeClr val="dk1"/>
              </a:solidFill>
            </a:endParaRPr>
          </a:p>
          <a:p>
            <a:pPr marL="457200" lvl="0" indent="-3048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Outcome:</a:t>
            </a:r>
            <a:endParaRPr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Full auto tracking is effective up to 3 meters</a:t>
            </a:r>
            <a:endParaRPr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Manual update:</a:t>
            </a:r>
            <a:endParaRPr>
              <a:solidFill>
                <a:schemeClr val="dk1"/>
              </a:solidFill>
            </a:endParaRPr>
          </a:p>
          <a:p>
            <a:pPr marL="914400" lvl="0" indent="-3048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Assumes calibrator stays in place and stops looking for the calibrator until manual input</a:t>
            </a:r>
            <a:endParaRPr>
              <a:solidFill>
                <a:schemeClr val="dk1"/>
              </a:solidFill>
            </a:endParaRPr>
          </a:p>
          <a:p>
            <a:pPr marL="9144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Effective up to 4 meters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20" name="Google Shape;31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850" y="1640300"/>
            <a:ext cx="2541850" cy="24407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  <a:highlight>
                  <a:schemeClr val="dk2"/>
                </a:highlight>
              </a:rPr>
              <a:t>HEAT SENSITIVE PAINT</a:t>
            </a:r>
            <a:r>
              <a:rPr lang="en" sz="2700">
                <a:solidFill>
                  <a:schemeClr val="dk2"/>
                </a:solidFill>
              </a:rPr>
              <a:t> COLOR </a:t>
            </a:r>
            <a:r>
              <a:rPr lang="en" sz="2700"/>
              <a:t>CALIBRATION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3126" name="Google Shape;3126;p4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8231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Approximates temperature based on which HSP changes color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If only green paint changes to yellow -&gt; 35</a:t>
            </a:r>
            <a:r>
              <a:rPr lang="en" sz="1400" baseline="30000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C, etc.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Brown paint only changes into bright red when temperature reaches 45</a:t>
            </a:r>
            <a:r>
              <a:rPr lang="en" sz="1400" baseline="30000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C (not possible for our heat pack)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If Brown paint is detected to change into bright color, something has gone wrong and all color data is ignored (debugger)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Possible noise: unintended bright light source/ heat source nearby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27" name="Google Shape;31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050" y="1526473"/>
            <a:ext cx="2802225" cy="2668425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chemeClr val="dk2"/>
                </a:highlight>
              </a:rPr>
              <a:t>PAIRING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RGB &amp; THERMAL CAMERA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133" name="Google Shape;31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725" y="1149025"/>
            <a:ext cx="946225" cy="9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4" name="Google Shape;3134;p47"/>
          <p:cNvPicPr preferRelativeResize="0"/>
          <p:nvPr/>
        </p:nvPicPr>
        <p:blipFill rotWithShape="1">
          <a:blip r:embed="rId4">
            <a:alphaModFix/>
          </a:blip>
          <a:srcRect l="15099" t="8635" r="14079" b="9745"/>
          <a:stretch/>
        </p:blipFill>
        <p:spPr>
          <a:xfrm>
            <a:off x="5376625" y="2088800"/>
            <a:ext cx="1288150" cy="1113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35" name="Google Shape;3135;p47"/>
          <p:cNvGraphicFramePr/>
          <p:nvPr/>
        </p:nvGraphicFramePr>
        <p:xfrm>
          <a:off x="473125" y="1041375"/>
          <a:ext cx="4319925" cy="2011530"/>
        </p:xfrm>
        <a:graphic>
          <a:graphicData uri="http://schemas.openxmlformats.org/drawingml/2006/table">
            <a:tbl>
              <a:tblPr>
                <a:noFill/>
                <a:tableStyleId>{0480742A-CA48-4AA5-9EE3-001D83042C4C}</a:tableStyleId>
              </a:tblPr>
              <a:tblGrid>
                <a:gridCol w="139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Logitech C310HD Webcam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MLX90641 Thermal Camera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Resolution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720p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24x32 pixels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Framerate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 fps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Avg 0.8 fps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Field of View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60°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55°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Connection Type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USB connected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I/O pin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36" name="Google Shape;3136;p47"/>
          <p:cNvPicPr preferRelativeResize="0"/>
          <p:nvPr/>
        </p:nvPicPr>
        <p:blipFill rotWithShape="1">
          <a:blip r:embed="rId5">
            <a:alphaModFix/>
          </a:blip>
          <a:srcRect l="24538" r="16131"/>
          <a:stretch/>
        </p:blipFill>
        <p:spPr>
          <a:xfrm>
            <a:off x="7432125" y="1303721"/>
            <a:ext cx="1461900" cy="1439275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37" name="Google Shape;3137;p47"/>
          <p:cNvSpPr/>
          <p:nvPr/>
        </p:nvSpPr>
        <p:spPr>
          <a:xfrm>
            <a:off x="6385375" y="1708150"/>
            <a:ext cx="875400" cy="51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47"/>
          <p:cNvSpPr/>
          <p:nvPr/>
        </p:nvSpPr>
        <p:spPr>
          <a:xfrm rot="-5070841">
            <a:off x="1258630" y="3085388"/>
            <a:ext cx="1088888" cy="22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47"/>
          <p:cNvSpPr txBox="1"/>
          <p:nvPr/>
        </p:nvSpPr>
        <p:spPr>
          <a:xfrm>
            <a:off x="686988" y="3849325"/>
            <a:ext cx="389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tkinson Hyperlegible"/>
                <a:ea typeface="Atkinson Hyperlegible"/>
                <a:cs typeface="Atkinson Hyperlegible"/>
                <a:sym typeface="Atkinson Hyperlegible"/>
              </a:rPr>
              <a:t>Matching Views Needed:</a:t>
            </a:r>
            <a:endParaRPr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tkinson Hyperlegible"/>
                <a:ea typeface="Atkinson Hyperlegible"/>
                <a:cs typeface="Atkinson Hyperlegible"/>
                <a:sym typeface="Atkinson Hyperlegible"/>
              </a:rPr>
              <a:t>Cropped the two images such that they overlap as much as possible</a:t>
            </a:r>
            <a:endParaRPr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140" name="Google Shape;3140;p47"/>
          <p:cNvSpPr/>
          <p:nvPr/>
        </p:nvSpPr>
        <p:spPr>
          <a:xfrm>
            <a:off x="4625025" y="4112875"/>
            <a:ext cx="875400" cy="30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47"/>
          <p:cNvSpPr txBox="1"/>
          <p:nvPr/>
        </p:nvSpPr>
        <p:spPr>
          <a:xfrm>
            <a:off x="5606997" y="3741625"/>
            <a:ext cx="2817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Objects 2 meters away are accurately aligned in the images but the images begin to diverge for objects 3.5 meters away</a:t>
            </a:r>
            <a:endParaRPr sz="16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highlight>
                  <a:schemeClr val="dk2"/>
                </a:highlight>
              </a:rPr>
              <a:t>MAPPING COLOR CHANGES</a:t>
            </a:r>
            <a:r>
              <a:rPr lang="en" sz="2200">
                <a:solidFill>
                  <a:schemeClr val="dk2"/>
                </a:solidFill>
              </a:rPr>
              <a:t> </a:t>
            </a:r>
            <a:r>
              <a:rPr lang="en" sz="2200"/>
              <a:t>OF HEAT SENSITIVE PAINT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147" name="Google Shape;3147;p4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8231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Determine the color value where the 3 HSPs change color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Since the color changes were so drastic only one of the 3 values are needed to be taken for more efficient data processing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Green Paint: G value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Blue Paint: B value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Brown Paint: R value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48" name="Google Shape;31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900" y="1463862"/>
            <a:ext cx="2752300" cy="2793626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highlight>
                  <a:schemeClr val="dk2"/>
                </a:highlight>
              </a:rPr>
              <a:t>CALIBRATION ALGORITHM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/>
              <a:t>FOR THERMAL CAMERA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154" name="Google Shape;3154;p4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8231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Develop an algorithm to be able to calibrate the thermal camera with the information provided by the colour camera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If the colour camera detects a colour change in the calibration area, the activation temperature T_A of the heat sensitive paint that changed colour is then compared to the temperature the thermal camera detects at the calibration area  T_C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 temperature difference ‘delta’ is then calculated with  ∆T=T_A-T_C. With the temperature difference ∆T, all temperatures detected by the thermal camera T is then offset by adding ∆T.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9" name="Google Shape;31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125" y="1601112"/>
            <a:ext cx="976650" cy="10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50"/>
          <p:cNvSpPr txBox="1">
            <a:spLocks noGrp="1"/>
          </p:cNvSpPr>
          <p:nvPr>
            <p:ph type="subTitle" idx="1"/>
          </p:nvPr>
        </p:nvSpPr>
        <p:spPr>
          <a:xfrm>
            <a:off x="1998075" y="1542091"/>
            <a:ext cx="3471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The uncalibrated version of the thermal camera we are using</a:t>
            </a:r>
            <a:endParaRPr sz="1000"/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55</a:t>
            </a:r>
            <a:r>
              <a:rPr lang="en" sz="1000" baseline="30000">
                <a:solidFill>
                  <a:srgbClr val="212958"/>
                </a:solidFill>
              </a:rPr>
              <a:t>o</a:t>
            </a:r>
            <a:r>
              <a:rPr lang="en" sz="1000">
                <a:solidFill>
                  <a:srgbClr val="212958"/>
                </a:solidFill>
              </a:rPr>
              <a:t>x 35</a:t>
            </a:r>
            <a:r>
              <a:rPr lang="en" sz="1000" baseline="30000">
                <a:solidFill>
                  <a:srgbClr val="212958"/>
                </a:solidFill>
              </a:rPr>
              <a:t>o</a:t>
            </a:r>
            <a:r>
              <a:rPr lang="en" sz="1000"/>
              <a:t> FOV</a:t>
            </a:r>
            <a:endParaRPr sz="1000"/>
          </a:p>
          <a:p>
            <a:pPr marL="457200" lvl="0" indent="-292100" algn="l" rtl="0">
              <a:spcBef>
                <a:spcPts val="1000"/>
              </a:spcBef>
              <a:spcAft>
                <a:spcPts val="1000"/>
              </a:spcAft>
              <a:buSzPts val="1000"/>
              <a:buChar char="●"/>
            </a:pPr>
            <a:r>
              <a:rPr lang="en" sz="1000"/>
              <a:t>Applied in microwave ovens, movement detection systems, etc.</a:t>
            </a:r>
            <a:endParaRPr sz="1000"/>
          </a:p>
        </p:txBody>
      </p:sp>
      <p:sp>
        <p:nvSpPr>
          <p:cNvPr id="3161" name="Google Shape;3161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chemeClr val="dk2"/>
                </a:highlight>
              </a:rPr>
              <a:t>EXPERIMENT</a:t>
            </a:r>
            <a:r>
              <a:rPr lang="en"/>
              <a:t> BENCHMARK</a:t>
            </a:r>
            <a:endParaRPr/>
          </a:p>
        </p:txBody>
      </p:sp>
      <p:cxnSp>
        <p:nvCxnSpPr>
          <p:cNvPr id="3162" name="Google Shape;3162;p50"/>
          <p:cNvCxnSpPr/>
          <p:nvPr/>
        </p:nvCxnSpPr>
        <p:spPr>
          <a:xfrm>
            <a:off x="1998075" y="1542100"/>
            <a:ext cx="3145500" cy="2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3" name="Google Shape;3163;p50"/>
          <p:cNvSpPr txBox="1">
            <a:spLocks noGrp="1"/>
          </p:cNvSpPr>
          <p:nvPr>
            <p:ph type="title" idx="2"/>
          </p:nvPr>
        </p:nvSpPr>
        <p:spPr>
          <a:xfrm>
            <a:off x="1998075" y="993950"/>
            <a:ext cx="147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MLX90641</a:t>
            </a:r>
            <a:endParaRPr sz="1800"/>
          </a:p>
        </p:txBody>
      </p:sp>
      <p:sp>
        <p:nvSpPr>
          <p:cNvPr id="3164" name="Google Shape;3164;p50"/>
          <p:cNvSpPr txBox="1">
            <a:spLocks noGrp="1"/>
          </p:cNvSpPr>
          <p:nvPr>
            <p:ph type="subTitle" idx="1"/>
          </p:nvPr>
        </p:nvSpPr>
        <p:spPr>
          <a:xfrm>
            <a:off x="299425" y="3349816"/>
            <a:ext cx="3471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12958"/>
              </a:buClr>
              <a:buSzPts val="1000"/>
              <a:buChar char="●"/>
            </a:pPr>
            <a:r>
              <a:rPr lang="en" sz="1000">
                <a:solidFill>
                  <a:srgbClr val="212958"/>
                </a:solidFill>
              </a:rPr>
              <a:t>Ranged Infrared Thermometer </a:t>
            </a:r>
            <a:endParaRPr sz="1000">
              <a:solidFill>
                <a:srgbClr val="212958"/>
              </a:solidFill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Clr>
                <a:srgbClr val="212958"/>
              </a:buClr>
              <a:buSzPts val="1000"/>
              <a:buChar char="●"/>
            </a:pPr>
            <a:r>
              <a:rPr lang="en" sz="1000">
                <a:solidFill>
                  <a:srgbClr val="212958"/>
                </a:solidFill>
              </a:rPr>
              <a:t>Ranging from -32 - 380</a:t>
            </a:r>
            <a:r>
              <a:rPr lang="en" sz="1000" baseline="30000">
                <a:solidFill>
                  <a:srgbClr val="212958"/>
                </a:solidFill>
              </a:rPr>
              <a:t>o</a:t>
            </a:r>
            <a:r>
              <a:rPr lang="en" sz="1000">
                <a:solidFill>
                  <a:srgbClr val="212958"/>
                </a:solidFill>
              </a:rPr>
              <a:t>C</a:t>
            </a:r>
            <a:endParaRPr sz="1000">
              <a:solidFill>
                <a:srgbClr val="212958"/>
              </a:solidFill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Clr>
                <a:srgbClr val="212958"/>
              </a:buClr>
              <a:buSzPts val="1000"/>
              <a:buChar char="●"/>
            </a:pPr>
            <a:r>
              <a:rPr lang="en" sz="1000">
                <a:solidFill>
                  <a:srgbClr val="212958"/>
                </a:solidFill>
              </a:rPr>
              <a:t>Proclaimed Error Range of +-2</a:t>
            </a:r>
            <a:r>
              <a:rPr lang="en" sz="1000" baseline="30000"/>
              <a:t>o</a:t>
            </a:r>
            <a:r>
              <a:rPr lang="en" sz="1000"/>
              <a:t>C</a:t>
            </a:r>
            <a:endParaRPr sz="1000"/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Up to 1 Decimal Place Precision</a:t>
            </a:r>
            <a:endParaRPr sz="1000"/>
          </a:p>
          <a:p>
            <a:pPr marL="457200" lvl="0" indent="-292100" algn="l" rtl="0">
              <a:spcBef>
                <a:spcPts val="1000"/>
              </a:spcBef>
              <a:spcAft>
                <a:spcPts val="1000"/>
              </a:spcAft>
              <a:buSzPts val="1000"/>
              <a:buChar char="●"/>
            </a:pPr>
            <a:r>
              <a:rPr lang="en" sz="1000"/>
              <a:t>Used For Fault Detection in Circuit Boards and Other Hardware</a:t>
            </a:r>
            <a:endParaRPr sz="1000"/>
          </a:p>
        </p:txBody>
      </p:sp>
      <p:sp>
        <p:nvSpPr>
          <p:cNvPr id="3165" name="Google Shape;3165;p50"/>
          <p:cNvSpPr txBox="1">
            <a:spLocks noGrp="1"/>
          </p:cNvSpPr>
          <p:nvPr>
            <p:ph type="title" idx="2"/>
          </p:nvPr>
        </p:nvSpPr>
        <p:spPr>
          <a:xfrm>
            <a:off x="299425" y="2673200"/>
            <a:ext cx="369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AR320</a:t>
            </a:r>
            <a:endParaRPr sz="1800"/>
          </a:p>
        </p:txBody>
      </p:sp>
      <p:pic>
        <p:nvPicPr>
          <p:cNvPr id="3166" name="Google Shape;31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326" y="3230991"/>
            <a:ext cx="1030475" cy="159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7" name="Google Shape;3167;p50"/>
          <p:cNvCxnSpPr/>
          <p:nvPr/>
        </p:nvCxnSpPr>
        <p:spPr>
          <a:xfrm>
            <a:off x="299425" y="3231000"/>
            <a:ext cx="3145500" cy="2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8" name="Google Shape;3168;p50"/>
          <p:cNvSpPr txBox="1">
            <a:spLocks noGrp="1"/>
          </p:cNvSpPr>
          <p:nvPr>
            <p:ph type="subTitle" idx="1"/>
          </p:nvPr>
        </p:nvSpPr>
        <p:spPr>
          <a:xfrm>
            <a:off x="4833950" y="3349825"/>
            <a:ext cx="35403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Common household thermometer</a:t>
            </a:r>
            <a:endParaRPr sz="1000"/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An effective range of 1-3 cm</a:t>
            </a:r>
            <a:endParaRPr sz="1000"/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Standard benchmark to determine body temperature of intended target</a:t>
            </a:r>
            <a:endParaRPr sz="1000"/>
          </a:p>
          <a:p>
            <a:pPr marL="457200" lvl="0" indent="-292100" algn="l" rtl="0">
              <a:spcBef>
                <a:spcPts val="1000"/>
              </a:spcBef>
              <a:spcAft>
                <a:spcPts val="1000"/>
              </a:spcAft>
              <a:buSzPts val="1000"/>
              <a:buChar char="●"/>
            </a:pPr>
            <a:r>
              <a:rPr lang="en" sz="1000"/>
              <a:t>Temperature of the test subject is taken at point blank range multiple times instead of being at various distances</a:t>
            </a:r>
            <a:endParaRPr sz="1000"/>
          </a:p>
        </p:txBody>
      </p:sp>
      <p:sp>
        <p:nvSpPr>
          <p:cNvPr id="3169" name="Google Shape;3169;p50"/>
          <p:cNvSpPr txBox="1">
            <a:spLocks noGrp="1"/>
          </p:cNvSpPr>
          <p:nvPr>
            <p:ph type="title" idx="2"/>
          </p:nvPr>
        </p:nvSpPr>
        <p:spPr>
          <a:xfrm>
            <a:off x="4833950" y="2673200"/>
            <a:ext cx="5719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WATSON’S DUAL-MODE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INFRARED THERMOMETER</a:t>
            </a:r>
            <a:endParaRPr sz="1800"/>
          </a:p>
        </p:txBody>
      </p:sp>
      <p:pic>
        <p:nvPicPr>
          <p:cNvPr id="3170" name="Google Shape;317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000" y="3490550"/>
            <a:ext cx="663825" cy="144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1" name="Google Shape;3171;p50"/>
          <p:cNvCxnSpPr/>
          <p:nvPr/>
        </p:nvCxnSpPr>
        <p:spPr>
          <a:xfrm>
            <a:off x="4833950" y="3296513"/>
            <a:ext cx="3145500" cy="2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51"/>
          <p:cNvSpPr txBox="1">
            <a:spLocks noGrp="1"/>
          </p:cNvSpPr>
          <p:nvPr>
            <p:ph type="title"/>
          </p:nvPr>
        </p:nvSpPr>
        <p:spPr>
          <a:xfrm>
            <a:off x="615325" y="421225"/>
            <a:ext cx="4994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highlight>
                  <a:schemeClr val="dk2"/>
                </a:highlight>
              </a:rPr>
              <a:t>EXPERIMENTAL</a:t>
            </a:r>
            <a:r>
              <a:rPr lang="en" sz="2400"/>
              <a:t> RESULTS</a:t>
            </a:r>
            <a:endParaRPr sz="2400"/>
          </a:p>
        </p:txBody>
      </p:sp>
      <p:pic>
        <p:nvPicPr>
          <p:cNvPr id="3177" name="Google Shape;31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725" y="262101"/>
            <a:ext cx="3474601" cy="3873417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78" name="Google Shape;3178;p51"/>
          <p:cNvPicPr preferRelativeResize="0"/>
          <p:nvPr/>
        </p:nvPicPr>
        <p:blipFill rotWithShape="1">
          <a:blip r:embed="rId4">
            <a:alphaModFix/>
          </a:blip>
          <a:srcRect l="862" t="1419"/>
          <a:stretch/>
        </p:blipFill>
        <p:spPr>
          <a:xfrm>
            <a:off x="2946902" y="3060450"/>
            <a:ext cx="3300497" cy="2017000"/>
          </a:xfrm>
          <a:prstGeom prst="rect">
            <a:avLst/>
          </a:prstGeom>
          <a:noFill/>
          <a:ln w="38100" cap="flat" cmpd="sng">
            <a:solidFill>
              <a:srgbClr val="25348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79" name="Google Shape;3179;p51"/>
          <p:cNvSpPr txBox="1">
            <a:spLocks noGrp="1"/>
          </p:cNvSpPr>
          <p:nvPr>
            <p:ph type="title" idx="4294967295"/>
          </p:nvPr>
        </p:nvSpPr>
        <p:spPr>
          <a:xfrm>
            <a:off x="296500" y="1274025"/>
            <a:ext cx="2157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EXPECTED OUTCOME</a:t>
            </a:r>
            <a:endParaRPr sz="1400"/>
          </a:p>
        </p:txBody>
      </p:sp>
      <p:sp>
        <p:nvSpPr>
          <p:cNvPr id="3180" name="Google Shape;3180;p51"/>
          <p:cNvSpPr txBox="1">
            <a:spLocks noGrp="1"/>
          </p:cNvSpPr>
          <p:nvPr>
            <p:ph type="subTitle" idx="4294967295"/>
          </p:nvPr>
        </p:nvSpPr>
        <p:spPr>
          <a:xfrm>
            <a:off x="296488" y="1633025"/>
            <a:ext cx="21570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-Effective Range: &gt;2m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-Accuracy: +-0.1</a:t>
            </a:r>
            <a:r>
              <a:rPr lang="en" sz="1000" baseline="30000"/>
              <a:t>o</a:t>
            </a:r>
            <a:r>
              <a:rPr lang="en" sz="1000"/>
              <a:t>C</a:t>
            </a:r>
            <a:endParaRPr sz="1000"/>
          </a:p>
        </p:txBody>
      </p:sp>
      <p:sp>
        <p:nvSpPr>
          <p:cNvPr id="3181" name="Google Shape;3181;p51"/>
          <p:cNvSpPr txBox="1">
            <a:spLocks noGrp="1"/>
          </p:cNvSpPr>
          <p:nvPr>
            <p:ph type="title" idx="4294967295"/>
          </p:nvPr>
        </p:nvSpPr>
        <p:spPr>
          <a:xfrm>
            <a:off x="3070050" y="1274025"/>
            <a:ext cx="2157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ACTUAL OUTCOME</a:t>
            </a:r>
            <a:endParaRPr sz="1400"/>
          </a:p>
        </p:txBody>
      </p:sp>
      <p:sp>
        <p:nvSpPr>
          <p:cNvPr id="3182" name="Google Shape;3182;p51"/>
          <p:cNvSpPr txBox="1">
            <a:spLocks noGrp="1"/>
          </p:cNvSpPr>
          <p:nvPr>
            <p:ph type="subTitle" idx="4294967295"/>
          </p:nvPr>
        </p:nvSpPr>
        <p:spPr>
          <a:xfrm>
            <a:off x="3070014" y="1633025"/>
            <a:ext cx="21570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-Effective Range: 2m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-Workable Range: 4m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-Accuracy : +1.2</a:t>
            </a:r>
            <a:r>
              <a:rPr lang="en" sz="1000" baseline="30000"/>
              <a:t>o</a:t>
            </a:r>
            <a:r>
              <a:rPr lang="en" sz="1000"/>
              <a:t>C</a:t>
            </a:r>
            <a:endParaRPr sz="1000"/>
          </a:p>
        </p:txBody>
      </p:sp>
      <p:cxnSp>
        <p:nvCxnSpPr>
          <p:cNvPr id="3183" name="Google Shape;3183;p51"/>
          <p:cNvCxnSpPr/>
          <p:nvPr/>
        </p:nvCxnSpPr>
        <p:spPr>
          <a:xfrm>
            <a:off x="296513" y="1633025"/>
            <a:ext cx="21570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4" name="Google Shape;3184;p51"/>
          <p:cNvCxnSpPr/>
          <p:nvPr/>
        </p:nvCxnSpPr>
        <p:spPr>
          <a:xfrm>
            <a:off x="3070038" y="1633025"/>
            <a:ext cx="21570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5" name="Google Shape;3185;p51"/>
          <p:cNvSpPr txBox="1">
            <a:spLocks noGrp="1"/>
          </p:cNvSpPr>
          <p:nvPr>
            <p:ph type="title" idx="4294967295"/>
          </p:nvPr>
        </p:nvSpPr>
        <p:spPr>
          <a:xfrm>
            <a:off x="313175" y="2745488"/>
            <a:ext cx="2157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THINGS TO IMPROVE</a:t>
            </a:r>
            <a:endParaRPr sz="1400"/>
          </a:p>
        </p:txBody>
      </p:sp>
      <p:sp>
        <p:nvSpPr>
          <p:cNvPr id="3186" name="Google Shape;3186;p51"/>
          <p:cNvSpPr txBox="1">
            <a:spLocks noGrp="1"/>
          </p:cNvSpPr>
          <p:nvPr>
            <p:ph type="subTitle" idx="4294967295"/>
          </p:nvPr>
        </p:nvSpPr>
        <p:spPr>
          <a:xfrm>
            <a:off x="276000" y="3234200"/>
            <a:ext cx="26217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-More complex tracker pattern and system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-Increase tracking distance</a:t>
            </a:r>
            <a:endParaRPr sz="1000"/>
          </a:p>
        </p:txBody>
      </p:sp>
      <p:cxnSp>
        <p:nvCxnSpPr>
          <p:cNvPr id="3187" name="Google Shape;3187;p51"/>
          <p:cNvCxnSpPr/>
          <p:nvPr/>
        </p:nvCxnSpPr>
        <p:spPr>
          <a:xfrm>
            <a:off x="386038" y="3060450"/>
            <a:ext cx="21570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8" name="Google Shape;3188;p51"/>
          <p:cNvSpPr txBox="1"/>
          <p:nvPr/>
        </p:nvSpPr>
        <p:spPr>
          <a:xfrm>
            <a:off x="205225" y="3060450"/>
            <a:ext cx="9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rPr>
              <a:t>Tracker:</a:t>
            </a:r>
            <a:endParaRPr sz="1200" b="1">
              <a:solidFill>
                <a:schemeClr val="dk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189" name="Google Shape;3189;p51"/>
          <p:cNvSpPr txBox="1">
            <a:spLocks noGrp="1"/>
          </p:cNvSpPr>
          <p:nvPr>
            <p:ph type="subTitle" idx="4294967295"/>
          </p:nvPr>
        </p:nvSpPr>
        <p:spPr>
          <a:xfrm>
            <a:off x="276000" y="4171675"/>
            <a:ext cx="26217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-More complex and refined algorithm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-Increase calibration accuracy</a:t>
            </a:r>
            <a:endParaRPr sz="1000"/>
          </a:p>
        </p:txBody>
      </p:sp>
      <p:sp>
        <p:nvSpPr>
          <p:cNvPr id="3190" name="Google Shape;3190;p51"/>
          <p:cNvSpPr txBox="1"/>
          <p:nvPr/>
        </p:nvSpPr>
        <p:spPr>
          <a:xfrm>
            <a:off x="276000" y="3931450"/>
            <a:ext cx="193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rPr>
              <a:t>Calibration Algorithm:</a:t>
            </a:r>
            <a:endParaRPr sz="1200" b="1">
              <a:solidFill>
                <a:schemeClr val="dk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52"/>
          <p:cNvSpPr txBox="1">
            <a:spLocks noGrp="1"/>
          </p:cNvSpPr>
          <p:nvPr>
            <p:ph type="ctrTitle"/>
          </p:nvPr>
        </p:nvSpPr>
        <p:spPr>
          <a:xfrm>
            <a:off x="2429950" y="5963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196" name="Google Shape;3196;p52"/>
          <p:cNvSpPr txBox="1">
            <a:spLocks noGrp="1"/>
          </p:cNvSpPr>
          <p:nvPr>
            <p:ph type="subTitle" idx="1"/>
          </p:nvPr>
        </p:nvSpPr>
        <p:spPr>
          <a:xfrm>
            <a:off x="2425050" y="1652150"/>
            <a:ext cx="4293900" cy="10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Prompt"/>
                <a:ea typeface="Prompt"/>
                <a:cs typeface="Prompt"/>
                <a:sym typeface="Prompt"/>
              </a:rPr>
              <a:t>Q&amp;A</a:t>
            </a:r>
            <a:endParaRPr sz="2600" b="1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197" name="Google Shape;3197;p52"/>
          <p:cNvSpPr txBox="1"/>
          <p:nvPr/>
        </p:nvSpPr>
        <p:spPr>
          <a:xfrm>
            <a:off x="3071950" y="4271600"/>
            <a:ext cx="30000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Please keep this slide for attribution</a:t>
            </a:r>
            <a:endParaRPr sz="1200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3198" name="Google Shape;3198;p52"/>
          <p:cNvSpPr/>
          <p:nvPr/>
        </p:nvSpPr>
        <p:spPr>
          <a:xfrm>
            <a:off x="2822613" y="2849275"/>
            <a:ext cx="743400" cy="7434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52"/>
          <p:cNvSpPr/>
          <p:nvPr/>
        </p:nvSpPr>
        <p:spPr>
          <a:xfrm>
            <a:off x="3741088" y="2849275"/>
            <a:ext cx="743400" cy="7434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52"/>
          <p:cNvSpPr/>
          <p:nvPr/>
        </p:nvSpPr>
        <p:spPr>
          <a:xfrm>
            <a:off x="4659563" y="2849275"/>
            <a:ext cx="743400" cy="7434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3201;p52"/>
          <p:cNvSpPr/>
          <p:nvPr/>
        </p:nvSpPr>
        <p:spPr>
          <a:xfrm>
            <a:off x="5578038" y="2849275"/>
            <a:ext cx="743400" cy="7434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52"/>
          <p:cNvSpPr/>
          <p:nvPr/>
        </p:nvSpPr>
        <p:spPr>
          <a:xfrm>
            <a:off x="2969223" y="2980379"/>
            <a:ext cx="480636" cy="48119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3" name="Google Shape;3203;p52"/>
          <p:cNvGrpSpPr/>
          <p:nvPr/>
        </p:nvGrpSpPr>
        <p:grpSpPr>
          <a:xfrm>
            <a:off x="3872204" y="2980540"/>
            <a:ext cx="481191" cy="480659"/>
            <a:chOff x="3303268" y="3817349"/>
            <a:chExt cx="346056" cy="345674"/>
          </a:xfrm>
        </p:grpSpPr>
        <p:sp>
          <p:nvSpPr>
            <p:cNvPr id="3204" name="Google Shape;3204;p5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8" name="Google Shape;3208;p52"/>
          <p:cNvGrpSpPr/>
          <p:nvPr/>
        </p:nvGrpSpPr>
        <p:grpSpPr>
          <a:xfrm>
            <a:off x="4790675" y="2980540"/>
            <a:ext cx="481191" cy="480659"/>
            <a:chOff x="3752358" y="3817349"/>
            <a:chExt cx="346056" cy="345674"/>
          </a:xfrm>
        </p:grpSpPr>
        <p:sp>
          <p:nvSpPr>
            <p:cNvPr id="3209" name="Google Shape;3209;p5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52"/>
          <p:cNvGrpSpPr/>
          <p:nvPr/>
        </p:nvGrpSpPr>
        <p:grpSpPr>
          <a:xfrm>
            <a:off x="5709171" y="2980540"/>
            <a:ext cx="481146" cy="480659"/>
            <a:chOff x="4201447" y="3817349"/>
            <a:chExt cx="346024" cy="345674"/>
          </a:xfrm>
        </p:grpSpPr>
        <p:sp>
          <p:nvSpPr>
            <p:cNvPr id="3214" name="Google Shape;3214;p5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chemeClr val="dk2"/>
                </a:highlight>
              </a:rPr>
              <a:t>BACK</a:t>
            </a:r>
            <a:r>
              <a:rPr lang="en"/>
              <a:t>GROUND</a:t>
            </a:r>
            <a:endParaRPr/>
          </a:p>
        </p:txBody>
      </p:sp>
      <p:sp>
        <p:nvSpPr>
          <p:cNvPr id="2969" name="Google Shape;2969;p35"/>
          <p:cNvSpPr/>
          <p:nvPr/>
        </p:nvSpPr>
        <p:spPr>
          <a:xfrm>
            <a:off x="2488500" y="1221575"/>
            <a:ext cx="371100" cy="3882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970" name="Google Shape;2970;p35"/>
          <p:cNvSpPr/>
          <p:nvPr/>
        </p:nvSpPr>
        <p:spPr>
          <a:xfrm>
            <a:off x="2488550" y="1938225"/>
            <a:ext cx="371100" cy="3882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971" name="Google Shape;2971;p35"/>
          <p:cNvSpPr/>
          <p:nvPr/>
        </p:nvSpPr>
        <p:spPr>
          <a:xfrm>
            <a:off x="2488550" y="2632225"/>
            <a:ext cx="371100" cy="3882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cxnSp>
        <p:nvCxnSpPr>
          <p:cNvPr id="2972" name="Google Shape;2972;p35"/>
          <p:cNvCxnSpPr>
            <a:stCxn id="2969" idx="4"/>
            <a:endCxn id="2970" idx="0"/>
          </p:cNvCxnSpPr>
          <p:nvPr/>
        </p:nvCxnSpPr>
        <p:spPr>
          <a:xfrm>
            <a:off x="2674050" y="1609775"/>
            <a:ext cx="0" cy="3285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3" name="Google Shape;2973;p35"/>
          <p:cNvCxnSpPr>
            <a:stCxn id="2970" idx="4"/>
            <a:endCxn id="2971" idx="0"/>
          </p:cNvCxnSpPr>
          <p:nvPr/>
        </p:nvCxnSpPr>
        <p:spPr>
          <a:xfrm>
            <a:off x="2674100" y="2326425"/>
            <a:ext cx="0" cy="305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4" name="Google Shape;2974;p35"/>
          <p:cNvSpPr txBox="1"/>
          <p:nvPr/>
        </p:nvSpPr>
        <p:spPr>
          <a:xfrm>
            <a:off x="304800" y="1114775"/>
            <a:ext cx="21837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rPr>
              <a:t>INFRARED CAMERA</a:t>
            </a:r>
            <a:endParaRPr sz="1600" b="1">
              <a:solidFill>
                <a:schemeClr val="dk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975" name="Google Shape;2975;p35"/>
          <p:cNvSpPr txBox="1"/>
          <p:nvPr/>
        </p:nvSpPr>
        <p:spPr>
          <a:xfrm>
            <a:off x="2859950" y="1114775"/>
            <a:ext cx="21468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Creates thermal images based on infrared data</a:t>
            </a:r>
            <a:endParaRPr sz="1200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2976" name="Google Shape;2976;p35"/>
          <p:cNvSpPr txBox="1"/>
          <p:nvPr/>
        </p:nvSpPr>
        <p:spPr>
          <a:xfrm>
            <a:off x="1242000" y="1864775"/>
            <a:ext cx="12465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rPr>
              <a:t>PROBLEM</a:t>
            </a:r>
            <a:endParaRPr sz="1600" b="1">
              <a:solidFill>
                <a:schemeClr val="dk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977" name="Google Shape;2977;p35"/>
          <p:cNvSpPr txBox="1"/>
          <p:nvPr/>
        </p:nvSpPr>
        <p:spPr>
          <a:xfrm>
            <a:off x="2860025" y="1831425"/>
            <a:ext cx="21468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They can’t accurately measure temperatures at a distance</a:t>
            </a:r>
            <a:endParaRPr sz="1200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2978" name="Google Shape;2978;p35"/>
          <p:cNvSpPr txBox="1"/>
          <p:nvPr/>
        </p:nvSpPr>
        <p:spPr>
          <a:xfrm>
            <a:off x="456950" y="2542950"/>
            <a:ext cx="2031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rPr>
              <a:t>RESEARCH GAP</a:t>
            </a:r>
            <a:endParaRPr sz="1600" b="1">
              <a:solidFill>
                <a:schemeClr val="dk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979" name="Google Shape;2979;p35"/>
          <p:cNvSpPr txBox="1"/>
          <p:nvPr/>
        </p:nvSpPr>
        <p:spPr>
          <a:xfrm>
            <a:off x="2859550" y="2576250"/>
            <a:ext cx="21468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Calibrators are expensive and complex</a:t>
            </a:r>
            <a:endParaRPr sz="1200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grpSp>
        <p:nvGrpSpPr>
          <p:cNvPr id="2980" name="Google Shape;2980;p35"/>
          <p:cNvGrpSpPr/>
          <p:nvPr/>
        </p:nvGrpSpPr>
        <p:grpSpPr>
          <a:xfrm>
            <a:off x="2550088" y="1275186"/>
            <a:ext cx="248251" cy="262139"/>
            <a:chOff x="6637117" y="3397843"/>
            <a:chExt cx="353735" cy="254504"/>
          </a:xfrm>
        </p:grpSpPr>
        <p:sp>
          <p:nvSpPr>
            <p:cNvPr id="2981" name="Google Shape;2981;p35"/>
            <p:cNvSpPr/>
            <p:nvPr/>
          </p:nvSpPr>
          <p:spPr>
            <a:xfrm>
              <a:off x="6637117" y="3397843"/>
              <a:ext cx="353735" cy="254504"/>
            </a:xfrm>
            <a:custGeom>
              <a:avLst/>
              <a:gdLst/>
              <a:ahLst/>
              <a:cxnLst/>
              <a:rect l="l" t="t" r="r" b="b"/>
              <a:pathLst>
                <a:path w="11122" h="8002" extrusionOk="0">
                  <a:moveTo>
                    <a:pt x="1941" y="358"/>
                  </a:moveTo>
                  <a:cubicBezTo>
                    <a:pt x="2001" y="358"/>
                    <a:pt x="2048" y="405"/>
                    <a:pt x="2048" y="465"/>
                  </a:cubicBezTo>
                  <a:lnTo>
                    <a:pt x="2025" y="810"/>
                  </a:lnTo>
                  <a:lnTo>
                    <a:pt x="1334" y="810"/>
                  </a:lnTo>
                  <a:lnTo>
                    <a:pt x="1334" y="465"/>
                  </a:lnTo>
                  <a:cubicBezTo>
                    <a:pt x="1334" y="405"/>
                    <a:pt x="1370" y="358"/>
                    <a:pt x="1429" y="358"/>
                  </a:cubicBezTo>
                  <a:close/>
                  <a:moveTo>
                    <a:pt x="10002" y="1179"/>
                  </a:moveTo>
                  <a:cubicBezTo>
                    <a:pt x="10061" y="1179"/>
                    <a:pt x="10109" y="1227"/>
                    <a:pt x="10109" y="1286"/>
                  </a:cubicBezTo>
                  <a:lnTo>
                    <a:pt x="10097" y="1596"/>
                  </a:lnTo>
                  <a:lnTo>
                    <a:pt x="8752" y="1596"/>
                  </a:lnTo>
                  <a:lnTo>
                    <a:pt x="8752" y="1286"/>
                  </a:lnTo>
                  <a:cubicBezTo>
                    <a:pt x="8752" y="1227"/>
                    <a:pt x="8799" y="1179"/>
                    <a:pt x="8859" y="1179"/>
                  </a:cubicBezTo>
                  <a:close/>
                  <a:moveTo>
                    <a:pt x="1417" y="0"/>
                  </a:moveTo>
                  <a:cubicBezTo>
                    <a:pt x="1179" y="0"/>
                    <a:pt x="989" y="203"/>
                    <a:pt x="989" y="441"/>
                  </a:cubicBezTo>
                  <a:lnTo>
                    <a:pt x="989" y="774"/>
                  </a:lnTo>
                  <a:lnTo>
                    <a:pt x="846" y="774"/>
                  </a:lnTo>
                  <a:cubicBezTo>
                    <a:pt x="655" y="774"/>
                    <a:pt x="477" y="834"/>
                    <a:pt x="334" y="953"/>
                  </a:cubicBezTo>
                  <a:cubicBezTo>
                    <a:pt x="251" y="1012"/>
                    <a:pt x="251" y="1120"/>
                    <a:pt x="298" y="1191"/>
                  </a:cubicBezTo>
                  <a:cubicBezTo>
                    <a:pt x="332" y="1238"/>
                    <a:pt x="382" y="1259"/>
                    <a:pt x="431" y="1259"/>
                  </a:cubicBezTo>
                  <a:cubicBezTo>
                    <a:pt x="468" y="1259"/>
                    <a:pt x="506" y="1247"/>
                    <a:pt x="536" y="1227"/>
                  </a:cubicBezTo>
                  <a:cubicBezTo>
                    <a:pt x="644" y="1132"/>
                    <a:pt x="756" y="1114"/>
                    <a:pt x="865" y="1114"/>
                  </a:cubicBezTo>
                  <a:cubicBezTo>
                    <a:pt x="932" y="1114"/>
                    <a:pt x="998" y="1121"/>
                    <a:pt x="1062" y="1121"/>
                  </a:cubicBezTo>
                  <a:cubicBezTo>
                    <a:pt x="1077" y="1121"/>
                    <a:pt x="1093" y="1121"/>
                    <a:pt x="1108" y="1120"/>
                  </a:cubicBezTo>
                  <a:lnTo>
                    <a:pt x="2489" y="1120"/>
                  </a:lnTo>
                  <a:cubicBezTo>
                    <a:pt x="2751" y="1120"/>
                    <a:pt x="2977" y="1346"/>
                    <a:pt x="2977" y="1608"/>
                  </a:cubicBezTo>
                  <a:lnTo>
                    <a:pt x="2977" y="2239"/>
                  </a:lnTo>
                  <a:cubicBezTo>
                    <a:pt x="2977" y="2322"/>
                    <a:pt x="3049" y="2405"/>
                    <a:pt x="3144" y="2405"/>
                  </a:cubicBezTo>
                  <a:cubicBezTo>
                    <a:pt x="3227" y="2405"/>
                    <a:pt x="3311" y="2322"/>
                    <a:pt x="3311" y="2239"/>
                  </a:cubicBezTo>
                  <a:lnTo>
                    <a:pt x="3311" y="1929"/>
                  </a:lnTo>
                  <a:lnTo>
                    <a:pt x="10311" y="1929"/>
                  </a:lnTo>
                  <a:cubicBezTo>
                    <a:pt x="10573" y="1941"/>
                    <a:pt x="10776" y="2167"/>
                    <a:pt x="10776" y="2417"/>
                  </a:cubicBezTo>
                  <a:lnTo>
                    <a:pt x="10776" y="2608"/>
                  </a:lnTo>
                  <a:lnTo>
                    <a:pt x="10490" y="2608"/>
                  </a:lnTo>
                  <a:cubicBezTo>
                    <a:pt x="10407" y="2608"/>
                    <a:pt x="10335" y="2679"/>
                    <a:pt x="10335" y="2774"/>
                  </a:cubicBezTo>
                  <a:cubicBezTo>
                    <a:pt x="10335" y="2858"/>
                    <a:pt x="10407" y="2941"/>
                    <a:pt x="10490" y="2941"/>
                  </a:cubicBezTo>
                  <a:lnTo>
                    <a:pt x="10776" y="2941"/>
                  </a:lnTo>
                  <a:lnTo>
                    <a:pt x="10776" y="6846"/>
                  </a:lnTo>
                  <a:lnTo>
                    <a:pt x="10014" y="6846"/>
                  </a:lnTo>
                  <a:cubicBezTo>
                    <a:pt x="9764" y="6846"/>
                    <a:pt x="9573" y="6644"/>
                    <a:pt x="9573" y="6406"/>
                  </a:cubicBezTo>
                  <a:lnTo>
                    <a:pt x="9573" y="3382"/>
                  </a:lnTo>
                  <a:cubicBezTo>
                    <a:pt x="9573" y="3191"/>
                    <a:pt x="9704" y="3013"/>
                    <a:pt x="9883" y="2953"/>
                  </a:cubicBezTo>
                  <a:cubicBezTo>
                    <a:pt x="9978" y="2917"/>
                    <a:pt x="10014" y="2834"/>
                    <a:pt x="9990" y="2739"/>
                  </a:cubicBezTo>
                  <a:cubicBezTo>
                    <a:pt x="9962" y="2675"/>
                    <a:pt x="9907" y="2632"/>
                    <a:pt x="9839" y="2632"/>
                  </a:cubicBezTo>
                  <a:cubicBezTo>
                    <a:pt x="9819" y="2632"/>
                    <a:pt x="9797" y="2635"/>
                    <a:pt x="9776" y="2644"/>
                  </a:cubicBezTo>
                  <a:cubicBezTo>
                    <a:pt x="9454" y="2739"/>
                    <a:pt x="9228" y="3036"/>
                    <a:pt x="9228" y="3382"/>
                  </a:cubicBezTo>
                  <a:lnTo>
                    <a:pt x="9228" y="6406"/>
                  </a:lnTo>
                  <a:cubicBezTo>
                    <a:pt x="9228" y="6835"/>
                    <a:pt x="9573" y="7180"/>
                    <a:pt x="10002" y="7180"/>
                  </a:cubicBezTo>
                  <a:lnTo>
                    <a:pt x="10764" y="7180"/>
                  </a:lnTo>
                  <a:cubicBezTo>
                    <a:pt x="10764" y="7442"/>
                    <a:pt x="10538" y="7668"/>
                    <a:pt x="10276" y="7668"/>
                  </a:cubicBezTo>
                  <a:lnTo>
                    <a:pt x="3132" y="7668"/>
                  </a:lnTo>
                  <a:cubicBezTo>
                    <a:pt x="3203" y="7573"/>
                    <a:pt x="3251" y="7466"/>
                    <a:pt x="3275" y="7335"/>
                  </a:cubicBezTo>
                  <a:cubicBezTo>
                    <a:pt x="3287" y="7251"/>
                    <a:pt x="3227" y="7156"/>
                    <a:pt x="3144" y="7144"/>
                  </a:cubicBezTo>
                  <a:cubicBezTo>
                    <a:pt x="3136" y="7143"/>
                    <a:pt x="3128" y="7143"/>
                    <a:pt x="3120" y="7143"/>
                  </a:cubicBezTo>
                  <a:cubicBezTo>
                    <a:pt x="3035" y="7143"/>
                    <a:pt x="2964" y="7199"/>
                    <a:pt x="2953" y="7275"/>
                  </a:cubicBezTo>
                  <a:cubicBezTo>
                    <a:pt x="2906" y="7501"/>
                    <a:pt x="2691" y="7668"/>
                    <a:pt x="2477" y="7668"/>
                  </a:cubicBezTo>
                  <a:lnTo>
                    <a:pt x="751" y="7668"/>
                  </a:lnTo>
                  <a:cubicBezTo>
                    <a:pt x="513" y="7632"/>
                    <a:pt x="334" y="7430"/>
                    <a:pt x="334" y="7180"/>
                  </a:cubicBezTo>
                  <a:lnTo>
                    <a:pt x="334" y="2548"/>
                  </a:lnTo>
                  <a:lnTo>
                    <a:pt x="334" y="1691"/>
                  </a:lnTo>
                  <a:cubicBezTo>
                    <a:pt x="334" y="1596"/>
                    <a:pt x="251" y="1524"/>
                    <a:pt x="167" y="1524"/>
                  </a:cubicBezTo>
                  <a:cubicBezTo>
                    <a:pt x="72" y="1524"/>
                    <a:pt x="1" y="1596"/>
                    <a:pt x="1" y="1691"/>
                  </a:cubicBezTo>
                  <a:lnTo>
                    <a:pt x="1" y="7180"/>
                  </a:lnTo>
                  <a:cubicBezTo>
                    <a:pt x="1" y="7585"/>
                    <a:pt x="298" y="7918"/>
                    <a:pt x="691" y="7978"/>
                  </a:cubicBezTo>
                  <a:cubicBezTo>
                    <a:pt x="703" y="7978"/>
                    <a:pt x="727" y="7978"/>
                    <a:pt x="751" y="8001"/>
                  </a:cubicBezTo>
                  <a:lnTo>
                    <a:pt x="10276" y="8001"/>
                  </a:lnTo>
                  <a:cubicBezTo>
                    <a:pt x="10716" y="8001"/>
                    <a:pt x="11085" y="7620"/>
                    <a:pt x="11085" y="7180"/>
                  </a:cubicBezTo>
                  <a:lnTo>
                    <a:pt x="11085" y="2405"/>
                  </a:lnTo>
                  <a:cubicBezTo>
                    <a:pt x="11121" y="2001"/>
                    <a:pt x="10823" y="1655"/>
                    <a:pt x="10442" y="1596"/>
                  </a:cubicBezTo>
                  <a:lnTo>
                    <a:pt x="10442" y="1262"/>
                  </a:lnTo>
                  <a:cubicBezTo>
                    <a:pt x="10442" y="1024"/>
                    <a:pt x="10240" y="834"/>
                    <a:pt x="10002" y="834"/>
                  </a:cubicBezTo>
                  <a:lnTo>
                    <a:pt x="8859" y="834"/>
                  </a:lnTo>
                  <a:cubicBezTo>
                    <a:pt x="8621" y="834"/>
                    <a:pt x="8430" y="1024"/>
                    <a:pt x="8430" y="1262"/>
                  </a:cubicBezTo>
                  <a:lnTo>
                    <a:pt x="8430" y="1584"/>
                  </a:lnTo>
                  <a:lnTo>
                    <a:pt x="7966" y="1584"/>
                  </a:lnTo>
                  <a:lnTo>
                    <a:pt x="7621" y="834"/>
                  </a:lnTo>
                  <a:cubicBezTo>
                    <a:pt x="7502" y="572"/>
                    <a:pt x="7240" y="405"/>
                    <a:pt x="6942" y="405"/>
                  </a:cubicBezTo>
                  <a:lnTo>
                    <a:pt x="5597" y="405"/>
                  </a:lnTo>
                  <a:cubicBezTo>
                    <a:pt x="5358" y="405"/>
                    <a:pt x="5120" y="524"/>
                    <a:pt x="4989" y="715"/>
                  </a:cubicBezTo>
                  <a:cubicBezTo>
                    <a:pt x="4930" y="798"/>
                    <a:pt x="4966" y="893"/>
                    <a:pt x="5037" y="941"/>
                  </a:cubicBezTo>
                  <a:cubicBezTo>
                    <a:pt x="5064" y="963"/>
                    <a:pt x="5096" y="974"/>
                    <a:pt x="5128" y="974"/>
                  </a:cubicBezTo>
                  <a:cubicBezTo>
                    <a:pt x="5181" y="974"/>
                    <a:pt x="5234" y="945"/>
                    <a:pt x="5263" y="893"/>
                  </a:cubicBezTo>
                  <a:cubicBezTo>
                    <a:pt x="5335" y="798"/>
                    <a:pt x="5466" y="715"/>
                    <a:pt x="5597" y="715"/>
                  </a:cubicBezTo>
                  <a:lnTo>
                    <a:pt x="6942" y="715"/>
                  </a:lnTo>
                  <a:cubicBezTo>
                    <a:pt x="7109" y="715"/>
                    <a:pt x="7252" y="810"/>
                    <a:pt x="7323" y="953"/>
                  </a:cubicBezTo>
                  <a:lnTo>
                    <a:pt x="7609" y="1572"/>
                  </a:lnTo>
                  <a:lnTo>
                    <a:pt x="4942" y="1572"/>
                  </a:lnTo>
                  <a:lnTo>
                    <a:pt x="4989" y="1465"/>
                  </a:lnTo>
                  <a:cubicBezTo>
                    <a:pt x="5037" y="1370"/>
                    <a:pt x="4989" y="1286"/>
                    <a:pt x="4918" y="1239"/>
                  </a:cubicBezTo>
                  <a:cubicBezTo>
                    <a:pt x="4891" y="1225"/>
                    <a:pt x="4866" y="1219"/>
                    <a:pt x="4841" y="1219"/>
                  </a:cubicBezTo>
                  <a:cubicBezTo>
                    <a:pt x="4779" y="1219"/>
                    <a:pt x="4726" y="1259"/>
                    <a:pt x="4692" y="1310"/>
                  </a:cubicBezTo>
                  <a:lnTo>
                    <a:pt x="4573" y="1572"/>
                  </a:lnTo>
                  <a:lnTo>
                    <a:pt x="3311" y="1572"/>
                  </a:lnTo>
                  <a:cubicBezTo>
                    <a:pt x="3299" y="1131"/>
                    <a:pt x="2918" y="774"/>
                    <a:pt x="2489" y="774"/>
                  </a:cubicBezTo>
                  <a:lnTo>
                    <a:pt x="2358" y="774"/>
                  </a:lnTo>
                  <a:lnTo>
                    <a:pt x="2358" y="441"/>
                  </a:lnTo>
                  <a:cubicBezTo>
                    <a:pt x="2358" y="203"/>
                    <a:pt x="2168" y="0"/>
                    <a:pt x="19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5"/>
            <p:cNvSpPr/>
            <p:nvPr/>
          </p:nvSpPr>
          <p:spPr>
            <a:xfrm>
              <a:off x="6732532" y="3484925"/>
              <a:ext cx="10273" cy="129923"/>
            </a:xfrm>
            <a:custGeom>
              <a:avLst/>
              <a:gdLst/>
              <a:ahLst/>
              <a:cxnLst/>
              <a:rect l="l" t="t" r="r" b="b"/>
              <a:pathLst>
                <a:path w="323" h="4085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918"/>
                  </a:lnTo>
                  <a:cubicBezTo>
                    <a:pt x="1" y="4013"/>
                    <a:pt x="72" y="4085"/>
                    <a:pt x="156" y="4085"/>
                  </a:cubicBezTo>
                  <a:cubicBezTo>
                    <a:pt x="251" y="4085"/>
                    <a:pt x="322" y="4013"/>
                    <a:pt x="322" y="3918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5"/>
            <p:cNvSpPr/>
            <p:nvPr/>
          </p:nvSpPr>
          <p:spPr>
            <a:xfrm>
              <a:off x="6903707" y="3467591"/>
              <a:ext cx="38293" cy="29483"/>
            </a:xfrm>
            <a:custGeom>
              <a:avLst/>
              <a:gdLst/>
              <a:ahLst/>
              <a:cxnLst/>
              <a:rect l="l" t="t" r="r" b="b"/>
              <a:pathLst>
                <a:path w="1204" h="927" extrusionOk="0">
                  <a:moveTo>
                    <a:pt x="728" y="0"/>
                  </a:moveTo>
                  <a:cubicBezTo>
                    <a:pt x="676" y="0"/>
                    <a:pt x="625" y="26"/>
                    <a:pt x="596" y="70"/>
                  </a:cubicBezTo>
                  <a:cubicBezTo>
                    <a:pt x="536" y="153"/>
                    <a:pt x="572" y="248"/>
                    <a:pt x="644" y="296"/>
                  </a:cubicBezTo>
                  <a:cubicBezTo>
                    <a:pt x="775" y="391"/>
                    <a:pt x="703" y="593"/>
                    <a:pt x="548" y="593"/>
                  </a:cubicBezTo>
                  <a:cubicBezTo>
                    <a:pt x="453" y="593"/>
                    <a:pt x="370" y="510"/>
                    <a:pt x="394" y="403"/>
                  </a:cubicBezTo>
                  <a:cubicBezTo>
                    <a:pt x="405" y="308"/>
                    <a:pt x="346" y="224"/>
                    <a:pt x="251" y="212"/>
                  </a:cubicBezTo>
                  <a:cubicBezTo>
                    <a:pt x="238" y="209"/>
                    <a:pt x="225" y="207"/>
                    <a:pt x="213" y="207"/>
                  </a:cubicBezTo>
                  <a:cubicBezTo>
                    <a:pt x="141" y="207"/>
                    <a:pt x="70" y="262"/>
                    <a:pt x="60" y="343"/>
                  </a:cubicBezTo>
                  <a:cubicBezTo>
                    <a:pt x="1" y="653"/>
                    <a:pt x="239" y="927"/>
                    <a:pt x="548" y="927"/>
                  </a:cubicBezTo>
                  <a:cubicBezTo>
                    <a:pt x="1013" y="927"/>
                    <a:pt x="1203" y="308"/>
                    <a:pt x="822" y="34"/>
                  </a:cubicBezTo>
                  <a:cubicBezTo>
                    <a:pt x="794" y="11"/>
                    <a:pt x="761" y="0"/>
                    <a:pt x="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5"/>
            <p:cNvSpPr/>
            <p:nvPr/>
          </p:nvSpPr>
          <p:spPr>
            <a:xfrm>
              <a:off x="6750725" y="3461739"/>
              <a:ext cx="177249" cy="177345"/>
            </a:xfrm>
            <a:custGeom>
              <a:avLst/>
              <a:gdLst/>
              <a:ahLst/>
              <a:cxnLst/>
              <a:rect l="l" t="t" r="r" b="b"/>
              <a:pathLst>
                <a:path w="5573" h="5576" extrusionOk="0">
                  <a:moveTo>
                    <a:pt x="2753" y="0"/>
                  </a:moveTo>
                  <a:cubicBezTo>
                    <a:pt x="2168" y="0"/>
                    <a:pt x="1571" y="186"/>
                    <a:pt x="1048" y="599"/>
                  </a:cubicBezTo>
                  <a:cubicBezTo>
                    <a:pt x="977" y="658"/>
                    <a:pt x="953" y="765"/>
                    <a:pt x="1013" y="837"/>
                  </a:cubicBezTo>
                  <a:cubicBezTo>
                    <a:pt x="1049" y="881"/>
                    <a:pt x="1103" y="906"/>
                    <a:pt x="1156" y="906"/>
                  </a:cubicBezTo>
                  <a:cubicBezTo>
                    <a:pt x="1190" y="906"/>
                    <a:pt x="1223" y="896"/>
                    <a:pt x="1251" y="873"/>
                  </a:cubicBezTo>
                  <a:cubicBezTo>
                    <a:pt x="1711" y="505"/>
                    <a:pt x="2238" y="339"/>
                    <a:pt x="2753" y="339"/>
                  </a:cubicBezTo>
                  <a:cubicBezTo>
                    <a:pt x="4023" y="339"/>
                    <a:pt x="5227" y="1342"/>
                    <a:pt x="5227" y="2790"/>
                  </a:cubicBezTo>
                  <a:cubicBezTo>
                    <a:pt x="5227" y="3373"/>
                    <a:pt x="5013" y="3921"/>
                    <a:pt x="4668" y="4361"/>
                  </a:cubicBezTo>
                  <a:cubicBezTo>
                    <a:pt x="4203" y="4933"/>
                    <a:pt x="3501" y="5242"/>
                    <a:pt x="2775" y="5242"/>
                  </a:cubicBezTo>
                  <a:cubicBezTo>
                    <a:pt x="1417" y="5242"/>
                    <a:pt x="322" y="4147"/>
                    <a:pt x="322" y="2790"/>
                  </a:cubicBezTo>
                  <a:cubicBezTo>
                    <a:pt x="322" y="2242"/>
                    <a:pt x="501" y="1730"/>
                    <a:pt x="822" y="1301"/>
                  </a:cubicBezTo>
                  <a:cubicBezTo>
                    <a:pt x="882" y="1230"/>
                    <a:pt x="870" y="1123"/>
                    <a:pt x="798" y="1075"/>
                  </a:cubicBezTo>
                  <a:cubicBezTo>
                    <a:pt x="763" y="1050"/>
                    <a:pt x="727" y="1038"/>
                    <a:pt x="692" y="1038"/>
                  </a:cubicBezTo>
                  <a:cubicBezTo>
                    <a:pt x="644" y="1038"/>
                    <a:pt x="600" y="1062"/>
                    <a:pt x="572" y="1111"/>
                  </a:cubicBezTo>
                  <a:cubicBezTo>
                    <a:pt x="203" y="1599"/>
                    <a:pt x="0" y="2182"/>
                    <a:pt x="0" y="2790"/>
                  </a:cubicBezTo>
                  <a:cubicBezTo>
                    <a:pt x="0" y="4325"/>
                    <a:pt x="1251" y="5576"/>
                    <a:pt x="2787" y="5576"/>
                  </a:cubicBezTo>
                  <a:cubicBezTo>
                    <a:pt x="3620" y="5576"/>
                    <a:pt x="4394" y="5195"/>
                    <a:pt x="4930" y="4575"/>
                  </a:cubicBezTo>
                  <a:cubicBezTo>
                    <a:pt x="5346" y="4087"/>
                    <a:pt x="5573" y="3444"/>
                    <a:pt x="5573" y="2790"/>
                  </a:cubicBezTo>
                  <a:cubicBezTo>
                    <a:pt x="5564" y="1130"/>
                    <a:pt x="4194" y="0"/>
                    <a:pt x="27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5"/>
            <p:cNvSpPr/>
            <p:nvPr/>
          </p:nvSpPr>
          <p:spPr>
            <a:xfrm>
              <a:off x="6778363" y="3495166"/>
              <a:ext cx="134090" cy="110681"/>
            </a:xfrm>
            <a:custGeom>
              <a:avLst/>
              <a:gdLst/>
              <a:ahLst/>
              <a:cxnLst/>
              <a:rect l="l" t="t" r="r" b="b"/>
              <a:pathLst>
                <a:path w="4216" h="3480" extrusionOk="0">
                  <a:moveTo>
                    <a:pt x="1906" y="0"/>
                  </a:moveTo>
                  <a:cubicBezTo>
                    <a:pt x="834" y="0"/>
                    <a:pt x="1" y="965"/>
                    <a:pt x="179" y="2024"/>
                  </a:cubicBezTo>
                  <a:cubicBezTo>
                    <a:pt x="190" y="2100"/>
                    <a:pt x="271" y="2157"/>
                    <a:pt x="348" y="2157"/>
                  </a:cubicBezTo>
                  <a:cubicBezTo>
                    <a:pt x="355" y="2157"/>
                    <a:pt x="363" y="2156"/>
                    <a:pt x="370" y="2155"/>
                  </a:cubicBezTo>
                  <a:cubicBezTo>
                    <a:pt x="465" y="2143"/>
                    <a:pt x="525" y="2048"/>
                    <a:pt x="501" y="1965"/>
                  </a:cubicBezTo>
                  <a:cubicBezTo>
                    <a:pt x="348" y="1037"/>
                    <a:pt x="1082" y="310"/>
                    <a:pt x="1901" y="310"/>
                  </a:cubicBezTo>
                  <a:cubicBezTo>
                    <a:pt x="2228" y="310"/>
                    <a:pt x="2568" y="426"/>
                    <a:pt x="2870" y="691"/>
                  </a:cubicBezTo>
                  <a:cubicBezTo>
                    <a:pt x="3442" y="1215"/>
                    <a:pt x="3477" y="2108"/>
                    <a:pt x="2941" y="2691"/>
                  </a:cubicBezTo>
                  <a:cubicBezTo>
                    <a:pt x="2660" y="2994"/>
                    <a:pt x="2278" y="3142"/>
                    <a:pt x="1899" y="3142"/>
                  </a:cubicBezTo>
                  <a:cubicBezTo>
                    <a:pt x="1444" y="3142"/>
                    <a:pt x="993" y="2928"/>
                    <a:pt x="727" y="2512"/>
                  </a:cubicBezTo>
                  <a:cubicBezTo>
                    <a:pt x="696" y="2466"/>
                    <a:pt x="645" y="2435"/>
                    <a:pt x="590" y="2435"/>
                  </a:cubicBezTo>
                  <a:cubicBezTo>
                    <a:pt x="561" y="2435"/>
                    <a:pt x="530" y="2444"/>
                    <a:pt x="501" y="2465"/>
                  </a:cubicBezTo>
                  <a:cubicBezTo>
                    <a:pt x="429" y="2512"/>
                    <a:pt x="405" y="2620"/>
                    <a:pt x="465" y="2691"/>
                  </a:cubicBezTo>
                  <a:cubicBezTo>
                    <a:pt x="803" y="3212"/>
                    <a:pt x="1362" y="3480"/>
                    <a:pt x="1924" y="3480"/>
                  </a:cubicBezTo>
                  <a:cubicBezTo>
                    <a:pt x="2390" y="3480"/>
                    <a:pt x="2858" y="3295"/>
                    <a:pt x="3203" y="2917"/>
                  </a:cubicBezTo>
                  <a:cubicBezTo>
                    <a:pt x="4215" y="1810"/>
                    <a:pt x="3418" y="0"/>
                    <a:pt x="1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5"/>
            <p:cNvSpPr/>
            <p:nvPr/>
          </p:nvSpPr>
          <p:spPr>
            <a:xfrm>
              <a:off x="6820791" y="3521501"/>
              <a:ext cx="49997" cy="41665"/>
            </a:xfrm>
            <a:custGeom>
              <a:avLst/>
              <a:gdLst/>
              <a:ahLst/>
              <a:cxnLst/>
              <a:rect l="l" t="t" r="r" b="b"/>
              <a:pathLst>
                <a:path w="1572" h="1310" extrusionOk="0">
                  <a:moveTo>
                    <a:pt x="756" y="0"/>
                  </a:moveTo>
                  <a:cubicBezTo>
                    <a:pt x="743" y="0"/>
                    <a:pt x="729" y="2"/>
                    <a:pt x="715" y="6"/>
                  </a:cubicBezTo>
                  <a:cubicBezTo>
                    <a:pt x="203" y="101"/>
                    <a:pt x="0" y="744"/>
                    <a:pt x="381" y="1113"/>
                  </a:cubicBezTo>
                  <a:cubicBezTo>
                    <a:pt x="506" y="1244"/>
                    <a:pt x="676" y="1309"/>
                    <a:pt x="845" y="1309"/>
                  </a:cubicBezTo>
                  <a:cubicBezTo>
                    <a:pt x="1015" y="1309"/>
                    <a:pt x="1185" y="1244"/>
                    <a:pt x="1310" y="1113"/>
                  </a:cubicBezTo>
                  <a:cubicBezTo>
                    <a:pt x="1524" y="911"/>
                    <a:pt x="1572" y="613"/>
                    <a:pt x="1453" y="363"/>
                  </a:cubicBezTo>
                  <a:cubicBezTo>
                    <a:pt x="1418" y="301"/>
                    <a:pt x="1356" y="266"/>
                    <a:pt x="1293" y="266"/>
                  </a:cubicBezTo>
                  <a:cubicBezTo>
                    <a:pt x="1271" y="266"/>
                    <a:pt x="1248" y="270"/>
                    <a:pt x="1226" y="280"/>
                  </a:cubicBezTo>
                  <a:cubicBezTo>
                    <a:pt x="1155" y="327"/>
                    <a:pt x="1107" y="422"/>
                    <a:pt x="1155" y="506"/>
                  </a:cubicBezTo>
                  <a:cubicBezTo>
                    <a:pt x="1215" y="625"/>
                    <a:pt x="1191" y="791"/>
                    <a:pt x="1096" y="899"/>
                  </a:cubicBezTo>
                  <a:cubicBezTo>
                    <a:pt x="1024" y="964"/>
                    <a:pt x="938" y="997"/>
                    <a:pt x="851" y="997"/>
                  </a:cubicBezTo>
                  <a:cubicBezTo>
                    <a:pt x="765" y="997"/>
                    <a:pt x="679" y="964"/>
                    <a:pt x="607" y="899"/>
                  </a:cubicBezTo>
                  <a:cubicBezTo>
                    <a:pt x="417" y="696"/>
                    <a:pt x="524" y="375"/>
                    <a:pt x="774" y="327"/>
                  </a:cubicBezTo>
                  <a:cubicBezTo>
                    <a:pt x="869" y="315"/>
                    <a:pt x="929" y="220"/>
                    <a:pt x="905" y="137"/>
                  </a:cubicBezTo>
                  <a:cubicBezTo>
                    <a:pt x="895" y="56"/>
                    <a:pt x="833" y="0"/>
                    <a:pt x="7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35"/>
          <p:cNvGrpSpPr/>
          <p:nvPr/>
        </p:nvGrpSpPr>
        <p:grpSpPr>
          <a:xfrm>
            <a:off x="2559434" y="2695243"/>
            <a:ext cx="229239" cy="262158"/>
            <a:chOff x="3990517" y="3354173"/>
            <a:chExt cx="279559" cy="363402"/>
          </a:xfrm>
        </p:grpSpPr>
        <p:sp>
          <p:nvSpPr>
            <p:cNvPr id="2988" name="Google Shape;2988;p35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5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5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1" name="Google Shape;2991;p35"/>
          <p:cNvSpPr/>
          <p:nvPr/>
        </p:nvSpPr>
        <p:spPr>
          <a:xfrm>
            <a:off x="2534188" y="1979524"/>
            <a:ext cx="280133" cy="305700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35"/>
          <p:cNvSpPr txBox="1">
            <a:spLocks noGrp="1"/>
          </p:cNvSpPr>
          <p:nvPr>
            <p:ph type="title" idx="4294967295"/>
          </p:nvPr>
        </p:nvSpPr>
        <p:spPr>
          <a:xfrm>
            <a:off x="4316646" y="4092475"/>
            <a:ext cx="1976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OBJECTIVE 3</a:t>
            </a:r>
            <a:endParaRPr sz="1800"/>
          </a:p>
        </p:txBody>
      </p:sp>
      <p:sp>
        <p:nvSpPr>
          <p:cNvPr id="2993" name="Google Shape;2993;p35"/>
          <p:cNvSpPr txBox="1">
            <a:spLocks noGrp="1"/>
          </p:cNvSpPr>
          <p:nvPr>
            <p:ph type="subTitle" idx="4294967295"/>
          </p:nvPr>
        </p:nvSpPr>
        <p:spPr>
          <a:xfrm>
            <a:off x="4280775" y="4378550"/>
            <a:ext cx="45789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To track and display temperature of people at different distances</a:t>
            </a:r>
            <a:endParaRPr sz="1200"/>
          </a:p>
        </p:txBody>
      </p:sp>
      <p:sp>
        <p:nvSpPr>
          <p:cNvPr id="2994" name="Google Shape;2994;p35"/>
          <p:cNvSpPr txBox="1">
            <a:spLocks noGrp="1"/>
          </p:cNvSpPr>
          <p:nvPr>
            <p:ph type="title" idx="4294967295"/>
          </p:nvPr>
        </p:nvSpPr>
        <p:spPr>
          <a:xfrm>
            <a:off x="4299796" y="2957400"/>
            <a:ext cx="1976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OBJECTIVE 1</a:t>
            </a:r>
            <a:endParaRPr sz="1800"/>
          </a:p>
        </p:txBody>
      </p:sp>
      <p:sp>
        <p:nvSpPr>
          <p:cNvPr id="2995" name="Google Shape;2995;p35"/>
          <p:cNvSpPr txBox="1">
            <a:spLocks noGrp="1"/>
          </p:cNvSpPr>
          <p:nvPr>
            <p:ph type="subTitle" idx="4294967295"/>
          </p:nvPr>
        </p:nvSpPr>
        <p:spPr>
          <a:xfrm>
            <a:off x="4274050" y="3276925"/>
            <a:ext cx="48972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To set up a calibration area with the use of heat-sensitive paint</a:t>
            </a:r>
            <a:endParaRPr sz="1200"/>
          </a:p>
        </p:txBody>
      </p:sp>
      <p:sp>
        <p:nvSpPr>
          <p:cNvPr id="2996" name="Google Shape;2996;p35"/>
          <p:cNvSpPr txBox="1">
            <a:spLocks noGrp="1"/>
          </p:cNvSpPr>
          <p:nvPr>
            <p:ph type="title" idx="4294967295"/>
          </p:nvPr>
        </p:nvSpPr>
        <p:spPr>
          <a:xfrm>
            <a:off x="4299810" y="3512050"/>
            <a:ext cx="1976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OBJECTIVE 2</a:t>
            </a:r>
            <a:endParaRPr sz="1800"/>
          </a:p>
        </p:txBody>
      </p:sp>
      <p:sp>
        <p:nvSpPr>
          <p:cNvPr id="2997" name="Google Shape;2997;p35"/>
          <p:cNvSpPr txBox="1">
            <a:spLocks noGrp="1"/>
          </p:cNvSpPr>
          <p:nvPr>
            <p:ph type="subTitle" idx="4294967295"/>
          </p:nvPr>
        </p:nvSpPr>
        <p:spPr>
          <a:xfrm>
            <a:off x="4265210" y="3832675"/>
            <a:ext cx="50799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To calibrate thermal camera by tracking colour of heat sensitive paint</a:t>
            </a:r>
            <a:endParaRPr sz="1200"/>
          </a:p>
        </p:txBody>
      </p:sp>
      <p:pic>
        <p:nvPicPr>
          <p:cNvPr id="2998" name="Google Shape;29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575" y="1056875"/>
            <a:ext cx="3171290" cy="178385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99" name="Google Shape;2999;p35"/>
          <p:cNvPicPr preferRelativeResize="0"/>
          <p:nvPr/>
        </p:nvPicPr>
        <p:blipFill rotWithShape="1">
          <a:blip r:embed="rId4">
            <a:alphaModFix/>
          </a:blip>
          <a:srcRect l="16950" r="2754" b="47201"/>
          <a:stretch/>
        </p:blipFill>
        <p:spPr>
          <a:xfrm>
            <a:off x="1674850" y="3321075"/>
            <a:ext cx="1860426" cy="163104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21" name="Google Shape;3221;p53"/>
          <p:cNvSpPr txBox="1">
            <a:spLocks noGrp="1"/>
          </p:cNvSpPr>
          <p:nvPr>
            <p:ph type="subTitle" idx="1"/>
          </p:nvPr>
        </p:nvSpPr>
        <p:spPr>
          <a:xfrm>
            <a:off x="715100" y="1161500"/>
            <a:ext cx="77040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  <a:latin typeface="Prompt"/>
                <a:ea typeface="Prompt"/>
                <a:cs typeface="Prompt"/>
                <a:sym typeface="Prompt"/>
              </a:rPr>
              <a:t>PHOTOS</a:t>
            </a:r>
            <a:endParaRPr sz="2500" b="1">
              <a:solidFill>
                <a:schemeClr val="dk2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Slide 2: Restaurant To Use Thermal Imaging for Temperature Checks, webpage,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https://spectrumlocalnews.com/nc/charlotte/news/2020/05/20/restaurant-to-use-thermal-imaging-for-temperature-checks</a:t>
            </a:r>
            <a:r>
              <a:rPr lang="en" sz="1200"/>
              <a:t>, [Accessed on :10th May, 2023]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Slide 3: movitherm, Calibrating a Thermal Camera, webpage,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https://movitherm.com/knowledgebase/thermal-camera-calibration/</a:t>
            </a:r>
            <a:r>
              <a:rPr lang="en" sz="1200"/>
              <a:t> , [Accessed on :1st May,2023]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Slide 4: Seek Thermal, webpage,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https://www.thermal.com/seekscan.html</a:t>
            </a:r>
            <a:r>
              <a:rPr lang="en" sz="1200"/>
              <a:t> , [Accessed on :1st May,2023]</a:t>
            </a:r>
            <a:endParaRPr sz="120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200">
                <a:solidFill>
                  <a:srgbClr val="000000"/>
                </a:solidFill>
              </a:rPr>
              <a:t>Slide 5: Lo Kin Shing, Fok Hiu Fung, and Chan Ho Lam, </a:t>
            </a:r>
            <a:r>
              <a:rPr lang="en" sz="1200" i="1">
                <a:solidFill>
                  <a:srgbClr val="000000"/>
                </a:solidFill>
              </a:rPr>
              <a:t>“Temperature sensor and camera feedback channel for thermal camera calibration”,</a:t>
            </a:r>
            <a:r>
              <a:rPr lang="en" sz="1200">
                <a:solidFill>
                  <a:srgbClr val="000000"/>
                </a:solidFill>
              </a:rPr>
              <a:t> Final Year Project, HKUST, 2021. [Accessed: 2nd May, 2023]</a:t>
            </a:r>
            <a:endParaRPr sz="13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Slide 7: Ebay, webpage,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https://www.ebay.com.au/itm/172323488321</a:t>
            </a:r>
            <a:r>
              <a:rPr lang="en" sz="1200"/>
              <a:t> , [Accessed on :1st May,2023]</a:t>
            </a:r>
            <a:endParaRPr sz="12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36"/>
          <p:cNvSpPr txBox="1">
            <a:spLocks noGrp="1"/>
          </p:cNvSpPr>
          <p:nvPr>
            <p:ph type="subTitle" idx="1"/>
          </p:nvPr>
        </p:nvSpPr>
        <p:spPr>
          <a:xfrm>
            <a:off x="1513150" y="2024054"/>
            <a:ext cx="3471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Camera is sent to lab to be calibrated with precise machines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Multiple blackbody reference sources built with extreme quality and high standards 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Noiseless environment</a:t>
            </a:r>
            <a:endParaRPr/>
          </a:p>
        </p:txBody>
      </p:sp>
      <p:sp>
        <p:nvSpPr>
          <p:cNvPr id="3005" name="Google Shape;300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chemeClr val="dk2"/>
                </a:highlight>
              </a:rPr>
              <a:t>LITERATURE</a:t>
            </a:r>
            <a:r>
              <a:rPr lang="en"/>
              <a:t> REVIEW 1</a:t>
            </a:r>
            <a:endParaRPr/>
          </a:p>
        </p:txBody>
      </p:sp>
      <p:cxnSp>
        <p:nvCxnSpPr>
          <p:cNvPr id="3006" name="Google Shape;3006;p36"/>
          <p:cNvCxnSpPr/>
          <p:nvPr/>
        </p:nvCxnSpPr>
        <p:spPr>
          <a:xfrm>
            <a:off x="1513150" y="1694350"/>
            <a:ext cx="6080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7" name="Google Shape;3007;p36"/>
          <p:cNvSpPr txBox="1">
            <a:spLocks noGrp="1"/>
          </p:cNvSpPr>
          <p:nvPr>
            <p:ph type="title" idx="2"/>
          </p:nvPr>
        </p:nvSpPr>
        <p:spPr>
          <a:xfrm>
            <a:off x="1513150" y="1017725"/>
            <a:ext cx="42328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Multi-Point Calibration</a:t>
            </a:r>
            <a:endParaRPr dirty="0"/>
          </a:p>
        </p:txBody>
      </p:sp>
      <p:sp>
        <p:nvSpPr>
          <p:cNvPr id="3008" name="Google Shape;3008;p36"/>
          <p:cNvSpPr txBox="1">
            <a:spLocks noGrp="1"/>
          </p:cNvSpPr>
          <p:nvPr>
            <p:ph type="title" idx="4"/>
          </p:nvPr>
        </p:nvSpPr>
        <p:spPr>
          <a:xfrm>
            <a:off x="1513150" y="1549088"/>
            <a:ext cx="347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Calibrated In A Lab</a:t>
            </a:r>
            <a:endParaRPr/>
          </a:p>
        </p:txBody>
      </p:sp>
      <p:sp>
        <p:nvSpPr>
          <p:cNvPr id="3009" name="Google Shape;3009;p36"/>
          <p:cNvSpPr/>
          <p:nvPr/>
        </p:nvSpPr>
        <p:spPr>
          <a:xfrm>
            <a:off x="5814100" y="2129626"/>
            <a:ext cx="1267200" cy="12672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36"/>
          <p:cNvSpPr txBox="1">
            <a:spLocks noGrp="1"/>
          </p:cNvSpPr>
          <p:nvPr>
            <p:ph type="title" idx="2"/>
          </p:nvPr>
        </p:nvSpPr>
        <p:spPr>
          <a:xfrm>
            <a:off x="5856575" y="2476875"/>
            <a:ext cx="118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pic>
        <p:nvPicPr>
          <p:cNvPr id="3011" name="Google Shape;30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350" y="1851987"/>
            <a:ext cx="2343901" cy="175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2" name="Google Shape;3012;p36"/>
          <p:cNvSpPr txBox="1">
            <a:spLocks noGrp="1"/>
          </p:cNvSpPr>
          <p:nvPr>
            <p:ph type="subTitle" idx="1"/>
          </p:nvPr>
        </p:nvSpPr>
        <p:spPr>
          <a:xfrm>
            <a:off x="1188175" y="4110628"/>
            <a:ext cx="3129900" cy="9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Users don’t have to calibrate the camera themselves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camera can be used without any extra setup</a:t>
            </a:r>
            <a:endParaRPr/>
          </a:p>
        </p:txBody>
      </p:sp>
      <p:sp>
        <p:nvSpPr>
          <p:cNvPr id="3013" name="Google Shape;3013;p36"/>
          <p:cNvSpPr txBox="1">
            <a:spLocks noGrp="1"/>
          </p:cNvSpPr>
          <p:nvPr>
            <p:ph type="title" idx="2"/>
          </p:nvPr>
        </p:nvSpPr>
        <p:spPr>
          <a:xfrm>
            <a:off x="1188175" y="3609913"/>
            <a:ext cx="312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ADVANTAGES</a:t>
            </a:r>
            <a:endParaRPr sz="1800"/>
          </a:p>
        </p:txBody>
      </p:sp>
      <p:cxnSp>
        <p:nvCxnSpPr>
          <p:cNvPr id="3014" name="Google Shape;3014;p36"/>
          <p:cNvCxnSpPr/>
          <p:nvPr/>
        </p:nvCxnSpPr>
        <p:spPr>
          <a:xfrm>
            <a:off x="1188175" y="4089088"/>
            <a:ext cx="31299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5" name="Google Shape;3015;p36"/>
          <p:cNvSpPr txBox="1">
            <a:spLocks noGrp="1"/>
          </p:cNvSpPr>
          <p:nvPr>
            <p:ph type="title" idx="4294967295"/>
          </p:nvPr>
        </p:nvSpPr>
        <p:spPr>
          <a:xfrm>
            <a:off x="4788625" y="3674863"/>
            <a:ext cx="312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DISADVANTAGES</a:t>
            </a:r>
            <a:endParaRPr sz="1800"/>
          </a:p>
        </p:txBody>
      </p:sp>
      <p:cxnSp>
        <p:nvCxnSpPr>
          <p:cNvPr id="3016" name="Google Shape;3016;p36"/>
          <p:cNvCxnSpPr/>
          <p:nvPr/>
        </p:nvCxnSpPr>
        <p:spPr>
          <a:xfrm>
            <a:off x="4788625" y="4089088"/>
            <a:ext cx="31299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7" name="Google Shape;3017;p36"/>
          <p:cNvSpPr txBox="1">
            <a:spLocks noGrp="1"/>
          </p:cNvSpPr>
          <p:nvPr>
            <p:ph type="subTitle" idx="4294967295"/>
          </p:nvPr>
        </p:nvSpPr>
        <p:spPr>
          <a:xfrm>
            <a:off x="4788625" y="4033163"/>
            <a:ext cx="31299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camera has to be sent back to the lab every year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37"/>
          <p:cNvSpPr txBox="1">
            <a:spLocks noGrp="1"/>
          </p:cNvSpPr>
          <p:nvPr>
            <p:ph type="subTitle" idx="1"/>
          </p:nvPr>
        </p:nvSpPr>
        <p:spPr>
          <a:xfrm>
            <a:off x="1541125" y="2032141"/>
            <a:ext cx="3471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blackbody reference source located in view of the camera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Camera recalibrates itself continuously</a:t>
            </a:r>
            <a:endParaRPr/>
          </a:p>
        </p:txBody>
      </p:sp>
      <p:sp>
        <p:nvSpPr>
          <p:cNvPr id="3023" name="Google Shape;302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chemeClr val="dk2"/>
                </a:highlight>
              </a:rPr>
              <a:t>LITERATURE</a:t>
            </a:r>
            <a:r>
              <a:rPr lang="en"/>
              <a:t> REVIEW 2</a:t>
            </a:r>
            <a:endParaRPr/>
          </a:p>
        </p:txBody>
      </p:sp>
      <p:cxnSp>
        <p:nvCxnSpPr>
          <p:cNvPr id="3024" name="Google Shape;3024;p37"/>
          <p:cNvCxnSpPr/>
          <p:nvPr/>
        </p:nvCxnSpPr>
        <p:spPr>
          <a:xfrm>
            <a:off x="1541125" y="1545200"/>
            <a:ext cx="6080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5" name="Google Shape;3025;p37"/>
          <p:cNvSpPr txBox="1">
            <a:spLocks noGrp="1"/>
          </p:cNvSpPr>
          <p:nvPr>
            <p:ph type="title" idx="2"/>
          </p:nvPr>
        </p:nvSpPr>
        <p:spPr>
          <a:xfrm>
            <a:off x="1541125" y="1092275"/>
            <a:ext cx="369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Kiosk</a:t>
            </a:r>
            <a:endParaRPr/>
          </a:p>
        </p:txBody>
      </p:sp>
      <p:sp>
        <p:nvSpPr>
          <p:cNvPr id="3026" name="Google Shape;3026;p37"/>
          <p:cNvSpPr txBox="1">
            <a:spLocks noGrp="1"/>
          </p:cNvSpPr>
          <p:nvPr>
            <p:ph type="title" idx="4"/>
          </p:nvPr>
        </p:nvSpPr>
        <p:spPr>
          <a:xfrm>
            <a:off x="1541125" y="1557175"/>
            <a:ext cx="347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Calibrated Constantly</a:t>
            </a:r>
            <a:endParaRPr/>
          </a:p>
        </p:txBody>
      </p:sp>
      <p:sp>
        <p:nvSpPr>
          <p:cNvPr id="3027" name="Google Shape;3027;p37"/>
          <p:cNvSpPr/>
          <p:nvPr/>
        </p:nvSpPr>
        <p:spPr>
          <a:xfrm>
            <a:off x="5842075" y="1980476"/>
            <a:ext cx="1267200" cy="12672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37"/>
          <p:cNvSpPr txBox="1">
            <a:spLocks noGrp="1"/>
          </p:cNvSpPr>
          <p:nvPr>
            <p:ph type="title" idx="2"/>
          </p:nvPr>
        </p:nvSpPr>
        <p:spPr>
          <a:xfrm>
            <a:off x="5884550" y="2327725"/>
            <a:ext cx="118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pic>
        <p:nvPicPr>
          <p:cNvPr id="3029" name="Google Shape;30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575" y="1762549"/>
            <a:ext cx="3843474" cy="1747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0" name="Google Shape;3030;p37"/>
          <p:cNvSpPr txBox="1">
            <a:spLocks noGrp="1"/>
          </p:cNvSpPr>
          <p:nvPr>
            <p:ph type="subTitle" idx="1"/>
          </p:nvPr>
        </p:nvSpPr>
        <p:spPr>
          <a:xfrm>
            <a:off x="1206825" y="3845978"/>
            <a:ext cx="3129900" cy="9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Camera is constantly calibrated</a:t>
            </a:r>
            <a:endParaRPr/>
          </a:p>
        </p:txBody>
      </p:sp>
      <p:sp>
        <p:nvSpPr>
          <p:cNvPr id="3031" name="Google Shape;3031;p37"/>
          <p:cNvSpPr txBox="1">
            <a:spLocks noGrp="1"/>
          </p:cNvSpPr>
          <p:nvPr>
            <p:ph type="title" idx="2"/>
          </p:nvPr>
        </p:nvSpPr>
        <p:spPr>
          <a:xfrm>
            <a:off x="1206825" y="3386338"/>
            <a:ext cx="312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ADVANTAGES</a:t>
            </a:r>
            <a:endParaRPr sz="1800"/>
          </a:p>
        </p:txBody>
      </p:sp>
      <p:cxnSp>
        <p:nvCxnSpPr>
          <p:cNvPr id="3032" name="Google Shape;3032;p37"/>
          <p:cNvCxnSpPr/>
          <p:nvPr/>
        </p:nvCxnSpPr>
        <p:spPr>
          <a:xfrm>
            <a:off x="1206825" y="3824438"/>
            <a:ext cx="31299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3" name="Google Shape;3033;p37"/>
          <p:cNvSpPr txBox="1">
            <a:spLocks noGrp="1"/>
          </p:cNvSpPr>
          <p:nvPr>
            <p:ph type="title" idx="4294967295"/>
          </p:nvPr>
        </p:nvSpPr>
        <p:spPr>
          <a:xfrm>
            <a:off x="4807275" y="3442263"/>
            <a:ext cx="312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DISADVANTAGES</a:t>
            </a:r>
            <a:endParaRPr sz="1800"/>
          </a:p>
        </p:txBody>
      </p:sp>
      <p:cxnSp>
        <p:nvCxnSpPr>
          <p:cNvPr id="3034" name="Google Shape;3034;p37"/>
          <p:cNvCxnSpPr/>
          <p:nvPr/>
        </p:nvCxnSpPr>
        <p:spPr>
          <a:xfrm>
            <a:off x="4807275" y="3824438"/>
            <a:ext cx="31299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5" name="Google Shape;3035;p37"/>
          <p:cNvSpPr txBox="1">
            <a:spLocks noGrp="1"/>
          </p:cNvSpPr>
          <p:nvPr>
            <p:ph type="subTitle" idx="4294967295"/>
          </p:nvPr>
        </p:nvSpPr>
        <p:spPr>
          <a:xfrm>
            <a:off x="4807275" y="3845963"/>
            <a:ext cx="31299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Expensive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Complex Setup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Requires People to Stand at Specific Location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38"/>
          <p:cNvSpPr txBox="1">
            <a:spLocks noGrp="1"/>
          </p:cNvSpPr>
          <p:nvPr>
            <p:ph type="subTitle" idx="1"/>
          </p:nvPr>
        </p:nvSpPr>
        <p:spPr>
          <a:xfrm>
            <a:off x="1559775" y="2032166"/>
            <a:ext cx="3471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Utilizes a cheap non-blackbody reference source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Relays temperature information of heat source back to camera via QR code using E-paper</a:t>
            </a:r>
            <a:endParaRPr/>
          </a:p>
        </p:txBody>
      </p:sp>
      <p:sp>
        <p:nvSpPr>
          <p:cNvPr id="3041" name="Google Shape;304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chemeClr val="dk2"/>
                </a:highlight>
              </a:rPr>
              <a:t>LITERATURE</a:t>
            </a:r>
            <a:r>
              <a:rPr lang="en"/>
              <a:t> REVIEW 3</a:t>
            </a:r>
            <a:endParaRPr/>
          </a:p>
        </p:txBody>
      </p:sp>
      <p:cxnSp>
        <p:nvCxnSpPr>
          <p:cNvPr id="3042" name="Google Shape;3042;p38"/>
          <p:cNvCxnSpPr/>
          <p:nvPr/>
        </p:nvCxnSpPr>
        <p:spPr>
          <a:xfrm>
            <a:off x="1559775" y="1545225"/>
            <a:ext cx="6080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3" name="Google Shape;3043;p38"/>
          <p:cNvSpPr txBox="1">
            <a:spLocks noGrp="1"/>
          </p:cNvSpPr>
          <p:nvPr>
            <p:ph type="title" idx="2"/>
          </p:nvPr>
        </p:nvSpPr>
        <p:spPr>
          <a:xfrm>
            <a:off x="1559775" y="868600"/>
            <a:ext cx="598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Temperature Sensor and Camera Feedback</a:t>
            </a:r>
            <a:endParaRPr sz="2100"/>
          </a:p>
        </p:txBody>
      </p:sp>
      <p:sp>
        <p:nvSpPr>
          <p:cNvPr id="3044" name="Google Shape;3044;p38"/>
          <p:cNvSpPr txBox="1">
            <a:spLocks noGrp="1"/>
          </p:cNvSpPr>
          <p:nvPr>
            <p:ph type="title" idx="4"/>
          </p:nvPr>
        </p:nvSpPr>
        <p:spPr>
          <a:xfrm>
            <a:off x="1559775" y="1557200"/>
            <a:ext cx="347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Variable Heat Source</a:t>
            </a:r>
            <a:endParaRPr/>
          </a:p>
        </p:txBody>
      </p:sp>
      <p:sp>
        <p:nvSpPr>
          <p:cNvPr id="3045" name="Google Shape;3045;p38"/>
          <p:cNvSpPr/>
          <p:nvPr/>
        </p:nvSpPr>
        <p:spPr>
          <a:xfrm>
            <a:off x="5860725" y="1980501"/>
            <a:ext cx="1267200" cy="12672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38"/>
          <p:cNvSpPr txBox="1">
            <a:spLocks noGrp="1"/>
          </p:cNvSpPr>
          <p:nvPr>
            <p:ph type="title" idx="2"/>
          </p:nvPr>
        </p:nvSpPr>
        <p:spPr>
          <a:xfrm>
            <a:off x="5903200" y="2327750"/>
            <a:ext cx="118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pic>
        <p:nvPicPr>
          <p:cNvPr id="3047" name="Google Shape;30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175" y="1727669"/>
            <a:ext cx="2628275" cy="18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8" name="Google Shape;3048;p38"/>
          <p:cNvSpPr txBox="1">
            <a:spLocks noGrp="1"/>
          </p:cNvSpPr>
          <p:nvPr>
            <p:ph type="subTitle" idx="1"/>
          </p:nvPr>
        </p:nvSpPr>
        <p:spPr>
          <a:xfrm>
            <a:off x="1206825" y="4162803"/>
            <a:ext cx="31299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Consumer Friendly</a:t>
            </a:r>
            <a:endParaRPr/>
          </a:p>
        </p:txBody>
      </p:sp>
      <p:sp>
        <p:nvSpPr>
          <p:cNvPr id="3049" name="Google Shape;3049;p38"/>
          <p:cNvSpPr txBox="1">
            <a:spLocks noGrp="1"/>
          </p:cNvSpPr>
          <p:nvPr>
            <p:ph type="title" idx="2"/>
          </p:nvPr>
        </p:nvSpPr>
        <p:spPr>
          <a:xfrm>
            <a:off x="1206825" y="3568563"/>
            <a:ext cx="312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ADVANTAGES</a:t>
            </a:r>
            <a:endParaRPr sz="1800"/>
          </a:p>
        </p:txBody>
      </p:sp>
      <p:cxnSp>
        <p:nvCxnSpPr>
          <p:cNvPr id="3050" name="Google Shape;3050;p38"/>
          <p:cNvCxnSpPr/>
          <p:nvPr/>
        </p:nvCxnSpPr>
        <p:spPr>
          <a:xfrm>
            <a:off x="1206825" y="4141263"/>
            <a:ext cx="31299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1" name="Google Shape;3051;p38"/>
          <p:cNvSpPr txBox="1">
            <a:spLocks noGrp="1"/>
          </p:cNvSpPr>
          <p:nvPr>
            <p:ph type="title" idx="4294967295"/>
          </p:nvPr>
        </p:nvSpPr>
        <p:spPr>
          <a:xfrm>
            <a:off x="4807275" y="3568563"/>
            <a:ext cx="312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DISADVANTAGES</a:t>
            </a:r>
            <a:endParaRPr sz="1800"/>
          </a:p>
        </p:txBody>
      </p:sp>
      <p:cxnSp>
        <p:nvCxnSpPr>
          <p:cNvPr id="3052" name="Google Shape;3052;p38"/>
          <p:cNvCxnSpPr/>
          <p:nvPr/>
        </p:nvCxnSpPr>
        <p:spPr>
          <a:xfrm>
            <a:off x="4807275" y="4141263"/>
            <a:ext cx="31299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3" name="Google Shape;3053;p38"/>
          <p:cNvSpPr txBox="1">
            <a:spLocks noGrp="1"/>
          </p:cNvSpPr>
          <p:nvPr>
            <p:ph type="subTitle" idx="4294967295"/>
          </p:nvPr>
        </p:nvSpPr>
        <p:spPr>
          <a:xfrm>
            <a:off x="4807275" y="4162788"/>
            <a:ext cx="31299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Lacks Range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chemeClr val="dk2"/>
                </a:highlight>
              </a:rPr>
              <a:t>SYSTEM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DESCRIPTION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59" name="Google Shape;3059;p39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060" name="Google Shape;30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601" y="1270676"/>
            <a:ext cx="4672795" cy="3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4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highlight>
                  <a:schemeClr val="dk2"/>
                </a:highlight>
              </a:rPr>
              <a:t>COMPONENTS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LIST</a:t>
            </a:r>
            <a:endParaRPr/>
          </a:p>
        </p:txBody>
      </p:sp>
      <p:sp>
        <p:nvSpPr>
          <p:cNvPr id="3066" name="Google Shape;3066;p40"/>
          <p:cNvSpPr txBox="1">
            <a:spLocks noGrp="1"/>
          </p:cNvSpPr>
          <p:nvPr>
            <p:ph type="title" idx="4"/>
          </p:nvPr>
        </p:nvSpPr>
        <p:spPr>
          <a:xfrm>
            <a:off x="884113" y="3249950"/>
            <a:ext cx="246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RGB CAMERA</a:t>
            </a:r>
            <a:endParaRPr sz="2000"/>
          </a:p>
        </p:txBody>
      </p:sp>
      <p:sp>
        <p:nvSpPr>
          <p:cNvPr id="3067" name="Google Shape;3067;p40"/>
          <p:cNvSpPr txBox="1">
            <a:spLocks noGrp="1"/>
          </p:cNvSpPr>
          <p:nvPr>
            <p:ph type="subTitle" idx="5"/>
          </p:nvPr>
        </p:nvSpPr>
        <p:spPr>
          <a:xfrm>
            <a:off x="907898" y="3643950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Logitech C310HD Webcam</a:t>
            </a:r>
            <a:endParaRPr/>
          </a:p>
        </p:txBody>
      </p:sp>
      <p:sp>
        <p:nvSpPr>
          <p:cNvPr id="3068" name="Google Shape;3068;p40"/>
          <p:cNvSpPr txBox="1">
            <a:spLocks noGrp="1"/>
          </p:cNvSpPr>
          <p:nvPr>
            <p:ph type="title"/>
          </p:nvPr>
        </p:nvSpPr>
        <p:spPr>
          <a:xfrm>
            <a:off x="907913" y="1733725"/>
            <a:ext cx="246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RASPBERRY PI</a:t>
            </a:r>
            <a:endParaRPr sz="2000"/>
          </a:p>
        </p:txBody>
      </p:sp>
      <p:sp>
        <p:nvSpPr>
          <p:cNvPr id="3069" name="Google Shape;3069;p40"/>
          <p:cNvSpPr txBox="1">
            <a:spLocks noGrp="1"/>
          </p:cNvSpPr>
          <p:nvPr>
            <p:ph type="subTitle" idx="1"/>
          </p:nvPr>
        </p:nvSpPr>
        <p:spPr>
          <a:xfrm>
            <a:off x="907898" y="2109425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3B</a:t>
            </a:r>
            <a:endParaRPr/>
          </a:p>
        </p:txBody>
      </p:sp>
      <p:sp>
        <p:nvSpPr>
          <p:cNvPr id="3070" name="Google Shape;3070;p40"/>
          <p:cNvSpPr txBox="1">
            <a:spLocks noGrp="1"/>
          </p:cNvSpPr>
          <p:nvPr>
            <p:ph type="title" idx="2"/>
          </p:nvPr>
        </p:nvSpPr>
        <p:spPr>
          <a:xfrm>
            <a:off x="5533650" y="1705425"/>
            <a:ext cx="2973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HEAT SENSITIVE PAINT</a:t>
            </a:r>
            <a:endParaRPr sz="2000"/>
          </a:p>
        </p:txBody>
      </p:sp>
      <p:sp>
        <p:nvSpPr>
          <p:cNvPr id="3071" name="Google Shape;3071;p40"/>
          <p:cNvSpPr txBox="1">
            <a:spLocks noGrp="1"/>
          </p:cNvSpPr>
          <p:nvPr>
            <p:ph type="subTitle" idx="3"/>
          </p:nvPr>
        </p:nvSpPr>
        <p:spPr>
          <a:xfrm>
            <a:off x="5737120" y="2109425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Changing Range of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to 40°C</a:t>
            </a:r>
            <a:endParaRPr/>
          </a:p>
        </p:txBody>
      </p:sp>
      <p:sp>
        <p:nvSpPr>
          <p:cNvPr id="3072" name="Google Shape;3072;p40"/>
          <p:cNvSpPr txBox="1">
            <a:spLocks noGrp="1"/>
          </p:cNvSpPr>
          <p:nvPr>
            <p:ph type="title" idx="6"/>
          </p:nvPr>
        </p:nvSpPr>
        <p:spPr>
          <a:xfrm>
            <a:off x="5666900" y="3282738"/>
            <a:ext cx="2588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THERMAL CAMERA</a:t>
            </a:r>
            <a:endParaRPr sz="2000"/>
          </a:p>
        </p:txBody>
      </p:sp>
      <p:sp>
        <p:nvSpPr>
          <p:cNvPr id="3073" name="Google Shape;3073;p40"/>
          <p:cNvSpPr txBox="1">
            <a:spLocks noGrp="1"/>
          </p:cNvSpPr>
          <p:nvPr>
            <p:ph type="subTitle" idx="7"/>
          </p:nvPr>
        </p:nvSpPr>
        <p:spPr>
          <a:xfrm>
            <a:off x="5737120" y="3643950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MLX90641 55° FOV</a:t>
            </a:r>
            <a:endParaRPr/>
          </a:p>
        </p:txBody>
      </p:sp>
      <p:sp>
        <p:nvSpPr>
          <p:cNvPr id="3074" name="Google Shape;3074;p40"/>
          <p:cNvSpPr txBox="1">
            <a:spLocks noGrp="1"/>
          </p:cNvSpPr>
          <p:nvPr>
            <p:ph type="title" idx="4"/>
          </p:nvPr>
        </p:nvSpPr>
        <p:spPr>
          <a:xfrm>
            <a:off x="3271413" y="3080125"/>
            <a:ext cx="246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HEAT SOURCE</a:t>
            </a:r>
            <a:endParaRPr sz="2000"/>
          </a:p>
        </p:txBody>
      </p:sp>
      <p:sp>
        <p:nvSpPr>
          <p:cNvPr id="3075" name="Google Shape;3075;p40"/>
          <p:cNvSpPr txBox="1">
            <a:spLocks noGrp="1"/>
          </p:cNvSpPr>
          <p:nvPr>
            <p:ph type="subTitle" idx="5"/>
          </p:nvPr>
        </p:nvSpPr>
        <p:spPr>
          <a:xfrm>
            <a:off x="3271423" y="3455550"/>
            <a:ext cx="24657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Single-use Warmer Pack</a:t>
            </a:r>
            <a:endParaRPr/>
          </a:p>
        </p:txBody>
      </p:sp>
      <p:pic>
        <p:nvPicPr>
          <p:cNvPr id="3076" name="Google Shape;30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150" y="2279125"/>
            <a:ext cx="1019200" cy="10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875" y="3924175"/>
            <a:ext cx="1435750" cy="10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40"/>
          <p:cNvPicPr preferRelativeResize="0"/>
          <p:nvPr/>
        </p:nvPicPr>
        <p:blipFill rotWithShape="1">
          <a:blip r:embed="rId5">
            <a:alphaModFix/>
          </a:blip>
          <a:srcRect l="16226" t="32900" r="17732" b="33019"/>
          <a:stretch/>
        </p:blipFill>
        <p:spPr>
          <a:xfrm>
            <a:off x="7441675" y="2428563"/>
            <a:ext cx="1563680" cy="80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9" name="Google Shape;307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7375" y="3857675"/>
            <a:ext cx="1206625" cy="12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Google Shape;308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6699" y="3777660"/>
            <a:ext cx="1807100" cy="108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1" name="Google Shape;3081;p40"/>
          <p:cNvPicPr preferRelativeResize="0"/>
          <p:nvPr/>
        </p:nvPicPr>
        <p:blipFill rotWithShape="1">
          <a:blip r:embed="rId8">
            <a:alphaModFix/>
          </a:blip>
          <a:srcRect t="14534" b="24243"/>
          <a:stretch/>
        </p:blipFill>
        <p:spPr>
          <a:xfrm>
            <a:off x="3453563" y="1181175"/>
            <a:ext cx="2000137" cy="1632799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highlight>
                  <a:schemeClr val="dk2"/>
                </a:highlight>
              </a:rPr>
              <a:t>TESTING PROPERTIES</a:t>
            </a:r>
            <a:r>
              <a:rPr lang="en" sz="2500">
                <a:solidFill>
                  <a:schemeClr val="dk2"/>
                </a:solidFill>
              </a:rPr>
              <a:t> </a:t>
            </a:r>
            <a:r>
              <a:rPr lang="en" sz="2500"/>
              <a:t>OF HEAT SENSITIVE PAINT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3087" name="Google Shape;3087;p4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8231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 paint shall turn its color within a 30-40</a:t>
            </a:r>
            <a:r>
              <a:rPr lang="en" sz="1400" baseline="30000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C range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 color change of the paint shall be sharp enough for machines to distinguish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 color change of the paint shall be swift enough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Paints we chose: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rgbClr val="6AA84F"/>
                </a:solidFill>
              </a:rPr>
              <a:t>Green</a:t>
            </a:r>
            <a:r>
              <a:rPr lang="en">
                <a:solidFill>
                  <a:schemeClr val="dk1"/>
                </a:solidFill>
              </a:rPr>
              <a:t>-&gt;</a:t>
            </a:r>
            <a:r>
              <a:rPr lang="en">
                <a:solidFill>
                  <a:srgbClr val="FFD966"/>
                </a:solidFill>
              </a:rPr>
              <a:t>Yellow</a:t>
            </a:r>
            <a:r>
              <a:rPr lang="en">
                <a:solidFill>
                  <a:schemeClr val="dk1"/>
                </a:solidFill>
              </a:rPr>
              <a:t>: 35</a:t>
            </a:r>
            <a:r>
              <a:rPr lang="en" baseline="30000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C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rgbClr val="0000FF"/>
                </a:solidFill>
              </a:rPr>
              <a:t>Dark Blue</a:t>
            </a:r>
            <a:r>
              <a:rPr lang="en">
                <a:solidFill>
                  <a:schemeClr val="dk1"/>
                </a:solidFill>
              </a:rPr>
              <a:t>-&gt; </a:t>
            </a:r>
            <a:r>
              <a:rPr lang="en">
                <a:solidFill>
                  <a:srgbClr val="6D9EEB"/>
                </a:solidFill>
              </a:rPr>
              <a:t>Light Blue</a:t>
            </a:r>
            <a:r>
              <a:rPr lang="en">
                <a:solidFill>
                  <a:schemeClr val="dk1"/>
                </a:solidFill>
              </a:rPr>
              <a:t>: 38</a:t>
            </a:r>
            <a:r>
              <a:rPr lang="en" baseline="30000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C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>
                <a:solidFill>
                  <a:srgbClr val="85200C"/>
                </a:solidFill>
              </a:rPr>
              <a:t>Deep Brown</a:t>
            </a:r>
            <a:r>
              <a:rPr lang="en">
                <a:solidFill>
                  <a:schemeClr val="dk1"/>
                </a:solidFill>
              </a:rPr>
              <a:t> -&gt; </a:t>
            </a:r>
            <a:r>
              <a:rPr lang="en">
                <a:solidFill>
                  <a:srgbClr val="FF0000"/>
                </a:solidFill>
              </a:rPr>
              <a:t>Bright Red</a:t>
            </a:r>
            <a:r>
              <a:rPr lang="en">
                <a:solidFill>
                  <a:schemeClr val="dk1"/>
                </a:solidFill>
              </a:rPr>
              <a:t>: 45</a:t>
            </a:r>
            <a:r>
              <a:rPr lang="en" baseline="30000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88" name="Google Shape;3088;p41"/>
          <p:cNvPicPr preferRelativeResize="0"/>
          <p:nvPr/>
        </p:nvPicPr>
        <p:blipFill rotWithShape="1">
          <a:blip r:embed="rId3">
            <a:alphaModFix/>
          </a:blip>
          <a:srcRect l="32213" t="11341" r="2031" b="43329"/>
          <a:stretch/>
        </p:blipFill>
        <p:spPr>
          <a:xfrm>
            <a:off x="6121075" y="1802262"/>
            <a:ext cx="2302925" cy="2116826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highlight>
                  <a:schemeClr val="dk2"/>
                </a:highlight>
              </a:rPr>
              <a:t>TESTING DIFFERENT</a:t>
            </a:r>
            <a:r>
              <a:rPr lang="en" sz="2000">
                <a:solidFill>
                  <a:schemeClr val="dk2"/>
                </a:solidFill>
              </a:rPr>
              <a:t> </a:t>
            </a:r>
            <a:r>
              <a:rPr lang="en" sz="2000"/>
              <a:t>ELECTRIC HEATERS OR HAND WARMERS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4" name="Google Shape;3094;p4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82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 temperature of the calibration area should be within 30 – 40°C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Choice between single use hand warmers and electrical hand warmers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095" name="Google Shape;3095;p42"/>
          <p:cNvGraphicFramePr/>
          <p:nvPr/>
        </p:nvGraphicFramePr>
        <p:xfrm>
          <a:off x="952500" y="2000250"/>
          <a:ext cx="5212050" cy="3058100"/>
        </p:xfrm>
        <a:graphic>
          <a:graphicData uri="http://schemas.openxmlformats.org/drawingml/2006/table">
            <a:tbl>
              <a:tblPr>
                <a:noFill/>
                <a:tableStyleId>{0480742A-CA48-4AA5-9EE3-001D83042C4C}</a:tableStyleId>
              </a:tblPr>
              <a:tblGrid>
                <a:gridCol w="117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One-use Warmer Pack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Electrical Warmer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Advantages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-No electricity needed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- Long run time(~2 hours or more)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-Malleable to fit calibrator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-Usually has around 3 settings for temperature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-Rechargable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Disadvantages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-No temperature control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-Can’t be reused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-An average run time of less than 1 hour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-Rigid but round body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-Fragile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  <a:p>
                      <a:pPr marL="0" lvl="0" indent="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100"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-Small heating surface area but thick build</a:t>
                      </a:r>
                      <a:endParaRPr sz="1100">
                        <a:latin typeface="Atkinson Hyperlegible"/>
                        <a:ea typeface="Atkinson Hyperlegible"/>
                        <a:cs typeface="Atkinson Hyperlegible"/>
                        <a:sym typeface="Atkinson Hyperlegibl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96" name="Google Shape;3096;p42"/>
          <p:cNvPicPr preferRelativeResize="0"/>
          <p:nvPr/>
        </p:nvPicPr>
        <p:blipFill rotWithShape="1">
          <a:blip r:embed="rId3">
            <a:alphaModFix/>
          </a:blip>
          <a:srcRect l="5789" t="13928" r="20081" b="16321"/>
          <a:stretch/>
        </p:blipFill>
        <p:spPr>
          <a:xfrm rot="-5400000">
            <a:off x="6517437" y="1849137"/>
            <a:ext cx="1187052" cy="1489275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97" name="Google Shape;3097;p42"/>
          <p:cNvPicPr preferRelativeResize="0"/>
          <p:nvPr/>
        </p:nvPicPr>
        <p:blipFill rotWithShape="1">
          <a:blip r:embed="rId4">
            <a:alphaModFix/>
          </a:blip>
          <a:srcRect l="6824" t="30030" r="14186" b="11132"/>
          <a:stretch/>
        </p:blipFill>
        <p:spPr>
          <a:xfrm>
            <a:off x="7099075" y="3197950"/>
            <a:ext cx="1484525" cy="1474499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hysicist CV by Slidesgo">
  <a:themeElements>
    <a:clrScheme name="Simple Light">
      <a:dk1>
        <a:srgbClr val="212958"/>
      </a:dk1>
      <a:lt1>
        <a:srgbClr val="FFFFFF"/>
      </a:lt1>
      <a:dk2>
        <a:srgbClr val="253483"/>
      </a:dk2>
      <a:lt2>
        <a:srgbClr val="E8E9EB"/>
      </a:lt2>
      <a:accent1>
        <a:srgbClr val="9A7720"/>
      </a:accent1>
      <a:accent2>
        <a:srgbClr val="E2AA2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39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1384</Words>
  <Application>Microsoft Office PowerPoint</Application>
  <PresentationFormat>On-screen Show (16:9)</PresentationFormat>
  <Paragraphs>190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Prompt</vt:lpstr>
      <vt:lpstr>Arial</vt:lpstr>
      <vt:lpstr>Atkinson Hyperlegible</vt:lpstr>
      <vt:lpstr>Roboto Condensed Light</vt:lpstr>
      <vt:lpstr>Physicist CV by Slidesgo</vt:lpstr>
      <vt:lpstr>Heat Sensitive Paint for Thermal Camera Calibration</vt:lpstr>
      <vt:lpstr>BACKGROUND</vt:lpstr>
      <vt:lpstr>LITERATURE REVIEW 1</vt:lpstr>
      <vt:lpstr>LITERATURE REVIEW 2</vt:lpstr>
      <vt:lpstr>LITERATURE REVIEW 3</vt:lpstr>
      <vt:lpstr>SYSTEM DESCRIPTION</vt:lpstr>
      <vt:lpstr>COMPONENTS LIST</vt:lpstr>
      <vt:lpstr>TESTING PROPERTIES OF HEAT SENSITIVE PAINT</vt:lpstr>
      <vt:lpstr>TESTING DIFFERENT ELECTRIC HEATERS OR HAND WARMERS</vt:lpstr>
      <vt:lpstr>DESIGNING THE CALIBRATOR</vt:lpstr>
      <vt:lpstr>FACE TRACKING</vt:lpstr>
      <vt:lpstr>FINDING THE CALIBRATION AREA</vt:lpstr>
      <vt:lpstr>HEAT SENSITIVE PAINT COLOR CALIBRATION</vt:lpstr>
      <vt:lpstr>PAIRING RGB &amp; THERMAL CAMERA</vt:lpstr>
      <vt:lpstr>MAPPING COLOR CHANGES OF HEAT SENSITIVE PAINT</vt:lpstr>
      <vt:lpstr>CALIBRATION ALGORITHM FOR THERMAL CAMERA</vt:lpstr>
      <vt:lpstr>EXPERIMENT BENCHMARK</vt:lpstr>
      <vt:lpstr>EXPERIMENTAL RESULTS</vt:lpstr>
      <vt:lpstr>THANKS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Sensitive Paint for Thermal Camera Calibration</dc:title>
  <dc:creator>Hoi Him Li</dc:creator>
  <cp:lastModifiedBy>LI Hoi Him</cp:lastModifiedBy>
  <cp:revision>2</cp:revision>
  <dcterms:modified xsi:type="dcterms:W3CDTF">2023-05-14T13:15:40Z</dcterms:modified>
</cp:coreProperties>
</file>